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8"/>
  </p:notesMasterIdLst>
  <p:sldIdLst>
    <p:sldId id="256" r:id="rId2"/>
    <p:sldId id="257" r:id="rId3"/>
    <p:sldId id="258" r:id="rId4"/>
    <p:sldId id="280" r:id="rId5"/>
    <p:sldId id="260" r:id="rId6"/>
    <p:sldId id="261" r:id="rId7"/>
    <p:sldId id="281" r:id="rId8"/>
    <p:sldId id="282" r:id="rId9"/>
    <p:sldId id="283" r:id="rId10"/>
    <p:sldId id="284" r:id="rId11"/>
    <p:sldId id="285" r:id="rId12"/>
    <p:sldId id="286" r:id="rId13"/>
    <p:sldId id="287" r:id="rId14"/>
    <p:sldId id="262" r:id="rId15"/>
    <p:sldId id="263" r:id="rId16"/>
    <p:sldId id="265" r:id="rId17"/>
    <p:sldId id="288" r:id="rId18"/>
    <p:sldId id="289" r:id="rId19"/>
    <p:sldId id="290" r:id="rId20"/>
    <p:sldId id="267" r:id="rId21"/>
    <p:sldId id="268" r:id="rId22"/>
    <p:sldId id="291" r:id="rId23"/>
    <p:sldId id="269" r:id="rId24"/>
    <p:sldId id="270" r:id="rId25"/>
    <p:sldId id="271" r:id="rId26"/>
    <p:sldId id="272" r:id="rId27"/>
    <p:sldId id="292" r:id="rId28"/>
    <p:sldId id="273" r:id="rId29"/>
    <p:sldId id="274" r:id="rId30"/>
    <p:sldId id="275" r:id="rId31"/>
    <p:sldId id="293" r:id="rId32"/>
    <p:sldId id="294" r:id="rId33"/>
    <p:sldId id="295" r:id="rId34"/>
    <p:sldId id="277" r:id="rId35"/>
    <p:sldId id="278" r:id="rId36"/>
    <p:sldId id="279" r:id="rId37"/>
  </p:sldIdLst>
  <p:sldSz cx="9144000" cy="6858000" type="screen4x3"/>
  <p:notesSz cx="6858000" cy="9144000"/>
  <p:embeddedFontLst>
    <p:embeddedFont>
      <p:font typeface="Arial Unicode MS" panose="020B0604020202020204" pitchFamily="34" charset="-128"/>
      <p:regular r:id="rId39"/>
    </p:embeddedFont>
    <p:embeddedFont>
      <p:font typeface="Constantia" panose="02030602050306030303" pitchFamily="18" charset="0"/>
      <p:regular r:id="rId40"/>
      <p:bold r:id="rId41"/>
      <p:italic r:id="rId42"/>
      <p:boldItalic r:id="rId43"/>
    </p:embeddedFont>
    <p:embeddedFont>
      <p:font typeface="Lucida Calligraphy" panose="03010101010101010101" pitchFamily="66" charset="0"/>
      <p:regular r:id="rId44"/>
    </p:embeddedFont>
    <p:embeddedFont>
      <p:font typeface="Calibri" panose="020F0502020204030204" pitchFamily="34" charset="0"/>
      <p:regular r:id="rId45"/>
      <p:bold r:id="rId46"/>
      <p:italic r:id="rId47"/>
      <p:boldItalic r:id="rId48"/>
    </p:embeddedFont>
    <p:embeddedFont>
      <p:font typeface="Monotype Corsiva" panose="03010101010201010101" pitchFamily="66" charset="0"/>
      <p: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1" d="100"/>
          <a:sy n="81" d="100"/>
        </p:scale>
        <p:origin x="-83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2500122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7" name="Google Shape;217;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1" name="Google Shape;231;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6" name="Google Shape;286;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2" name="Google Shape;292;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5" name="Google Shape;30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7" name="Google Shape;317;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1"/>
        <p:cNvGrpSpPr/>
        <p:nvPr/>
      </p:nvGrpSpPr>
      <p:grpSpPr>
        <a:xfrm>
          <a:off x="0" y="0"/>
          <a:ext cx="0" cy="0"/>
          <a:chOff x="0" y="0"/>
          <a:chExt cx="0" cy="0"/>
        </a:xfrm>
      </p:grpSpPr>
      <p:sp>
        <p:nvSpPr>
          <p:cNvPr id="12" name="Google Shape;12;p2"/>
          <p:cNvSpPr txBox="1">
            <a:spLocks noGrp="1"/>
          </p:cNvSpPr>
          <p:nvPr>
            <p:ph type="body" idx="1"/>
          </p:nvPr>
        </p:nvSpPr>
        <p:spPr>
          <a:xfrm>
            <a:off x="457200" y="1524000"/>
            <a:ext cx="8229600" cy="45720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13" name="Google Shape;13;p2"/>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sz="1600" b="0" i="0" u="none" strike="noStrike" cap="none">
                <a:solidFill>
                  <a:schemeClr val="lt2"/>
                </a:solidFill>
                <a:latin typeface="Constantia"/>
                <a:ea typeface="Constantia"/>
                <a:cs typeface="Constantia"/>
                <a:sym typeface="Constantia"/>
              </a:defRPr>
            </a:lvl1pPr>
            <a:lvl2pPr marL="0" lvl="1" indent="0" algn="ctr">
              <a:spcBef>
                <a:spcPts val="0"/>
              </a:spcBef>
              <a:buNone/>
              <a:defRPr sz="1600" b="0" i="0" u="none" strike="noStrike" cap="none">
                <a:solidFill>
                  <a:schemeClr val="lt2"/>
                </a:solidFill>
                <a:latin typeface="Constantia"/>
                <a:ea typeface="Constantia"/>
                <a:cs typeface="Constantia"/>
                <a:sym typeface="Constantia"/>
              </a:defRPr>
            </a:lvl2pPr>
            <a:lvl3pPr marL="0" lvl="2" indent="0" algn="ctr">
              <a:spcBef>
                <a:spcPts val="0"/>
              </a:spcBef>
              <a:buNone/>
              <a:defRPr sz="1600" b="0" i="0" u="none" strike="noStrike" cap="none">
                <a:solidFill>
                  <a:schemeClr val="lt2"/>
                </a:solidFill>
                <a:latin typeface="Constantia"/>
                <a:ea typeface="Constantia"/>
                <a:cs typeface="Constantia"/>
                <a:sym typeface="Constantia"/>
              </a:defRPr>
            </a:lvl3pPr>
            <a:lvl4pPr marL="0" lvl="3" indent="0" algn="ctr">
              <a:spcBef>
                <a:spcPts val="0"/>
              </a:spcBef>
              <a:buNone/>
              <a:defRPr sz="1600" b="0" i="0" u="none" strike="noStrike" cap="none">
                <a:solidFill>
                  <a:schemeClr val="lt2"/>
                </a:solidFill>
                <a:latin typeface="Constantia"/>
                <a:ea typeface="Constantia"/>
                <a:cs typeface="Constantia"/>
                <a:sym typeface="Constantia"/>
              </a:defRPr>
            </a:lvl4pPr>
            <a:lvl5pPr marL="0" lvl="4" indent="0" algn="ctr">
              <a:spcBef>
                <a:spcPts val="0"/>
              </a:spcBef>
              <a:buNone/>
              <a:defRPr sz="1600" b="0" i="0" u="none" strike="noStrike" cap="none">
                <a:solidFill>
                  <a:schemeClr val="lt2"/>
                </a:solidFill>
                <a:latin typeface="Constantia"/>
                <a:ea typeface="Constantia"/>
                <a:cs typeface="Constantia"/>
                <a:sym typeface="Constantia"/>
              </a:defRPr>
            </a:lvl5pPr>
            <a:lvl6pPr marL="0" lvl="5" indent="0" algn="ctr">
              <a:spcBef>
                <a:spcPts val="0"/>
              </a:spcBef>
              <a:buNone/>
              <a:defRPr sz="1600" b="0" i="0" u="none" strike="noStrike" cap="none">
                <a:solidFill>
                  <a:schemeClr val="lt2"/>
                </a:solidFill>
                <a:latin typeface="Constantia"/>
                <a:ea typeface="Constantia"/>
                <a:cs typeface="Constantia"/>
                <a:sym typeface="Constantia"/>
              </a:defRPr>
            </a:lvl6pPr>
            <a:lvl7pPr marL="0" lvl="6" indent="0" algn="ctr">
              <a:spcBef>
                <a:spcPts val="0"/>
              </a:spcBef>
              <a:buNone/>
              <a:defRPr sz="1600" b="0" i="0" u="none" strike="noStrike" cap="none">
                <a:solidFill>
                  <a:schemeClr val="lt2"/>
                </a:solidFill>
                <a:latin typeface="Constantia"/>
                <a:ea typeface="Constantia"/>
                <a:cs typeface="Constantia"/>
                <a:sym typeface="Constantia"/>
              </a:defRPr>
            </a:lvl7pPr>
            <a:lvl8pPr marL="0" lvl="7" indent="0" algn="ctr">
              <a:spcBef>
                <a:spcPts val="0"/>
              </a:spcBef>
              <a:buNone/>
              <a:defRPr sz="1600" b="0" i="0" u="none" strike="noStrike" cap="none">
                <a:solidFill>
                  <a:schemeClr val="lt2"/>
                </a:solidFill>
                <a:latin typeface="Constantia"/>
                <a:ea typeface="Constantia"/>
                <a:cs typeface="Constantia"/>
                <a:sym typeface="Constantia"/>
              </a:defRPr>
            </a:lvl8pPr>
            <a:lvl9pPr marL="0" lvl="8" indent="0" algn="ctr">
              <a:spcBef>
                <a:spcPts val="0"/>
              </a:spcBef>
              <a:buNone/>
              <a:defRPr sz="1600" b="0" i="0" u="none" strike="noStrike" cap="none">
                <a:solidFill>
                  <a:schemeClr val="lt2"/>
                </a:solidFill>
                <a:latin typeface="Constantia"/>
                <a:ea typeface="Constantia"/>
                <a:cs typeface="Constantia"/>
                <a:sym typeface="Constantia"/>
              </a:defRPr>
            </a:lvl9pPr>
          </a:lstStyle>
          <a:p>
            <a:pPr marL="0" lvl="0" indent="0" algn="ctr" rtl="0">
              <a:spcBef>
                <a:spcPts val="0"/>
              </a:spcBef>
              <a:spcAft>
                <a:spcPts val="0"/>
              </a:spcAft>
              <a:buNone/>
            </a:pPr>
            <a:fld id="{00000000-1234-1234-1234-123412341234}" type="slidenum">
              <a:rPr lang="uk-UA"/>
              <a:t>‹#›</a:t>
            </a:fld>
            <a:endParaRPr/>
          </a:p>
        </p:txBody>
      </p:sp>
      <p:sp>
        <p:nvSpPr>
          <p:cNvPr id="15" name="Google Shape;15;p2"/>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title"/>
          </p:nvPr>
        </p:nvSpPr>
        <p:spPr>
          <a:xfrm>
            <a:off x="457200" y="152400"/>
            <a:ext cx="8229600" cy="12192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457200" y="152400"/>
            <a:ext cx="8229600" cy="12192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2232818" y="-327819"/>
            <a:ext cx="4678363" cy="82296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77" name="Google Shape;77;p11"/>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83" name="Google Shape;83;p12"/>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17"/>
        <p:cNvGrpSpPr/>
        <p:nvPr/>
      </p:nvGrpSpPr>
      <p:grpSpPr>
        <a:xfrm>
          <a:off x="0" y="0"/>
          <a:ext cx="0" cy="0"/>
          <a:chOff x="0" y="0"/>
          <a:chExt cx="0" cy="0"/>
        </a:xfrm>
      </p:grpSpPr>
      <p:sp>
        <p:nvSpPr>
          <p:cNvPr id="18" name="Google Shape;18;p3"/>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21" name="Google Shape;21;p3"/>
          <p:cNvSpPr txBox="1">
            <a:spLocks noGrp="1"/>
          </p:cNvSpPr>
          <p:nvPr>
            <p:ph type="title"/>
          </p:nvPr>
        </p:nvSpPr>
        <p:spPr>
          <a:xfrm>
            <a:off x="457200" y="152400"/>
            <a:ext cx="8229600" cy="12192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subTitle" idx="1"/>
          </p:nvPr>
        </p:nvSpPr>
        <p:spPr>
          <a:xfrm>
            <a:off x="457200" y="3699804"/>
            <a:ext cx="8305800" cy="1143000"/>
          </a:xfrm>
          <a:prstGeom prst="rect">
            <a:avLst/>
          </a:prstGeom>
          <a:noFill/>
          <a:ln>
            <a:noFill/>
          </a:ln>
        </p:spPr>
        <p:txBody>
          <a:bodyPr spcFirstLastPara="1" wrap="square" lIns="91425" tIns="45700" rIns="91425" bIns="45700" anchor="t" anchorCtr="0">
            <a:noAutofit/>
          </a:bodyPr>
          <a:lstStyle>
            <a:lvl1pPr lvl="0" algn="ctr">
              <a:spcBef>
                <a:spcPts val="600"/>
              </a:spcBef>
              <a:spcAft>
                <a:spcPts val="0"/>
              </a:spcAft>
              <a:buSzPts val="1870"/>
              <a:buNone/>
              <a:defRPr sz="2200">
                <a:solidFill>
                  <a:schemeClr val="lt2"/>
                </a:solidFill>
              </a:defRPr>
            </a:lvl1pPr>
            <a:lvl2pPr lvl="1" algn="ctr">
              <a:spcBef>
                <a:spcPts val="300"/>
              </a:spcBef>
              <a:spcAft>
                <a:spcPts val="0"/>
              </a:spcAft>
              <a:buSzPts val="1530"/>
              <a:buNone/>
              <a:defRPr/>
            </a:lvl2pPr>
            <a:lvl3pPr lvl="2" algn="ctr">
              <a:spcBef>
                <a:spcPts val="300"/>
              </a:spcBef>
              <a:spcAft>
                <a:spcPts val="0"/>
              </a:spcAft>
              <a:buSzPts val="1530"/>
              <a:buNone/>
              <a:defRPr/>
            </a:lvl3pPr>
            <a:lvl4pPr lvl="3" algn="ctr">
              <a:spcBef>
                <a:spcPts val="300"/>
              </a:spcBef>
              <a:spcAft>
                <a:spcPts val="0"/>
              </a:spcAft>
              <a:buSzPts val="1530"/>
              <a:buNone/>
              <a:defRPr/>
            </a:lvl4pPr>
            <a:lvl5pPr lvl="4" algn="ctr">
              <a:spcBef>
                <a:spcPts val="340"/>
              </a:spcBef>
              <a:spcAft>
                <a:spcPts val="0"/>
              </a:spcAft>
              <a:buSzPts val="1530"/>
              <a:buNone/>
              <a:defRPr/>
            </a:lvl5pPr>
            <a:lvl6pPr lvl="5" algn="ctr">
              <a:spcBef>
                <a:spcPts val="340"/>
              </a:spcBef>
              <a:spcAft>
                <a:spcPts val="0"/>
              </a:spcAft>
              <a:buSzPts val="1530"/>
              <a:buNone/>
              <a:defRPr/>
            </a:lvl6pPr>
            <a:lvl7pPr lvl="6" algn="ctr">
              <a:spcBef>
                <a:spcPts val="340"/>
              </a:spcBef>
              <a:spcAft>
                <a:spcPts val="0"/>
              </a:spcAft>
              <a:buSzPts val="1530"/>
              <a:buNone/>
              <a:defRPr/>
            </a:lvl7pPr>
            <a:lvl8pPr lvl="7" algn="ctr">
              <a:spcBef>
                <a:spcPts val="340"/>
              </a:spcBef>
              <a:spcAft>
                <a:spcPts val="0"/>
              </a:spcAft>
              <a:buSzPts val="1530"/>
              <a:buNone/>
              <a:defRPr/>
            </a:lvl8pPr>
            <a:lvl9pPr lvl="8" algn="ctr">
              <a:spcBef>
                <a:spcPts val="340"/>
              </a:spcBef>
              <a:spcAft>
                <a:spcPts val="0"/>
              </a:spcAft>
              <a:buSzPts val="1530"/>
              <a:buNone/>
              <a:defRPr/>
            </a:lvl9pPr>
          </a:lstStyle>
          <a:p>
            <a:endParaRPr/>
          </a:p>
        </p:txBody>
      </p:sp>
      <p:sp>
        <p:nvSpPr>
          <p:cNvPr id="24" name="Google Shape;24;p4"/>
          <p:cNvSpPr txBox="1">
            <a:spLocks noGrp="1"/>
          </p:cNvSpPr>
          <p:nvPr>
            <p:ph type="ctrTitle"/>
          </p:nvPr>
        </p:nvSpPr>
        <p:spPr>
          <a:xfrm>
            <a:off x="457200" y="1433732"/>
            <a:ext cx="8305800" cy="19812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F9F9F9"/>
              </a:buClr>
              <a:buSzPts val="4800"/>
              <a:buFont typeface="Constantia"/>
              <a:buNone/>
              <a:defRPr sz="4800" b="0">
                <a:solidFill>
                  <a:srgbClr val="F9F9F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25" name="Google Shape;25;p4"/>
          <p:cNvCxnSpPr/>
          <p:nvPr/>
        </p:nvCxnSpPr>
        <p:spPr>
          <a:xfrm>
            <a:off x="1463626" y="3550126"/>
            <a:ext cx="2971800" cy="1588"/>
          </a:xfrm>
          <a:prstGeom prst="straightConnector1">
            <a:avLst/>
          </a:prstGeom>
          <a:noFill/>
          <a:ln w="9525" cap="flat" cmpd="sng">
            <a:solidFill>
              <a:srgbClr val="ECECEC"/>
            </a:solidFill>
            <a:prstDash val="solid"/>
            <a:round/>
            <a:headEnd type="none" w="sm" len="sm"/>
            <a:tailEnd type="none" w="sm" len="sm"/>
          </a:ln>
          <a:effectLst>
            <a:outerShdw blurRad="31750" algn="tl" rotWithShape="0">
              <a:srgbClr val="000000">
                <a:alpha val="54901"/>
              </a:srgbClr>
            </a:outerShdw>
          </a:effectLst>
        </p:spPr>
      </p:cxnSp>
      <p:cxnSp>
        <p:nvCxnSpPr>
          <p:cNvPr id="26" name="Google Shape;26;p4"/>
          <p:cNvCxnSpPr/>
          <p:nvPr/>
        </p:nvCxnSpPr>
        <p:spPr>
          <a:xfrm>
            <a:off x="4708574" y="3550126"/>
            <a:ext cx="2971800" cy="1588"/>
          </a:xfrm>
          <a:prstGeom prst="straightConnector1">
            <a:avLst/>
          </a:prstGeom>
          <a:noFill/>
          <a:ln w="9525" cap="flat" cmpd="sng">
            <a:solidFill>
              <a:srgbClr val="ECECEC"/>
            </a:solidFill>
            <a:prstDash val="solid"/>
            <a:round/>
            <a:headEnd type="none" w="sm" len="sm"/>
            <a:tailEnd type="none" w="sm" len="sm"/>
          </a:ln>
          <a:effectLst>
            <a:outerShdw blurRad="31750" algn="tl" rotWithShape="0">
              <a:srgbClr val="000000">
                <a:alpha val="54901"/>
              </a:srgbClr>
            </a:outerShdw>
          </a:effectLst>
        </p:spPr>
      </p:cxnSp>
      <p:sp>
        <p:nvSpPr>
          <p:cNvPr id="27" name="Google Shape;27;p4"/>
          <p:cNvSpPr/>
          <p:nvPr/>
        </p:nvSpPr>
        <p:spPr>
          <a:xfrm>
            <a:off x="4540348" y="3526302"/>
            <a:ext cx="45720" cy="45720"/>
          </a:xfrm>
          <a:prstGeom prst="ellipse">
            <a:avLst/>
          </a:prstGeom>
          <a:solidFill>
            <a:schemeClr val="accent2"/>
          </a:solidFill>
          <a:ln w="38100" cap="flat" cmpd="sng">
            <a:solidFill>
              <a:schemeClr val="accent2"/>
            </a:solidFill>
            <a:prstDash val="solid"/>
            <a:round/>
            <a:headEnd type="none" w="sm" len="sm"/>
            <a:tailEnd type="none" w="sm" len="sm"/>
          </a:ln>
          <a:effectLst>
            <a:outerShdw blurRad="31750" algn="tl" rotWithShape="0">
              <a:srgbClr val="000000">
                <a:alpha val="5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nstantia"/>
              <a:ea typeface="Constantia"/>
              <a:cs typeface="Constantia"/>
              <a:sym typeface="Constantia"/>
            </a:endParaRPr>
          </a:p>
        </p:txBody>
      </p:sp>
      <p:sp>
        <p:nvSpPr>
          <p:cNvPr id="28" name="Google Shape;28;p4"/>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30" name="Google Shape;30;p4"/>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35" name="Google Shape;35;p5"/>
          <p:cNvSpPr txBox="1">
            <a:spLocks noGrp="1"/>
          </p:cNvSpPr>
          <p:nvPr>
            <p:ph type="title"/>
          </p:nvPr>
        </p:nvSpPr>
        <p:spPr>
          <a:xfrm>
            <a:off x="685800" y="3505200"/>
            <a:ext cx="7924800" cy="1371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4800"/>
              <a:buFont typeface="Constantia"/>
              <a:buNone/>
              <a:defRPr sz="4800" b="0">
                <a:solidFill>
                  <a:srgbClr val="F9F9F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body" idx="1"/>
          </p:nvPr>
        </p:nvSpPr>
        <p:spPr>
          <a:xfrm>
            <a:off x="685800" y="4958864"/>
            <a:ext cx="7924800" cy="984736"/>
          </a:xfrm>
          <a:prstGeom prst="rect">
            <a:avLst/>
          </a:prstGeom>
          <a:noFill/>
          <a:ln>
            <a:noFill/>
          </a:ln>
        </p:spPr>
        <p:txBody>
          <a:bodyPr spcFirstLastPara="1" wrap="square" lIns="91425" tIns="45700" rIns="91425" bIns="45700" anchor="t" anchorCtr="0">
            <a:noAutofit/>
          </a:bodyPr>
          <a:lstStyle>
            <a:lvl1pPr marL="457200" lvl="0" indent="-228600" algn="l">
              <a:spcBef>
                <a:spcPts val="600"/>
              </a:spcBef>
              <a:spcAft>
                <a:spcPts val="0"/>
              </a:spcAft>
              <a:buSzPts val="1700"/>
              <a:buNone/>
              <a:defRPr sz="2000">
                <a:solidFill>
                  <a:schemeClr val="lt2"/>
                </a:solidFill>
              </a:defRPr>
            </a:lvl1pPr>
            <a:lvl2pPr marL="914400" lvl="1" indent="-228600" algn="l">
              <a:spcBef>
                <a:spcPts val="300"/>
              </a:spcBef>
              <a:spcAft>
                <a:spcPts val="0"/>
              </a:spcAft>
              <a:buSzPts val="1530"/>
              <a:buNone/>
              <a:defRPr sz="1800">
                <a:solidFill>
                  <a:srgbClr val="F5F5F5"/>
                </a:solidFill>
              </a:defRPr>
            </a:lvl2pPr>
            <a:lvl3pPr marL="1371600" lvl="2" indent="-228600" algn="l">
              <a:spcBef>
                <a:spcPts val="300"/>
              </a:spcBef>
              <a:spcAft>
                <a:spcPts val="0"/>
              </a:spcAft>
              <a:buSzPts val="1360"/>
              <a:buNone/>
              <a:defRPr sz="1600">
                <a:solidFill>
                  <a:srgbClr val="F5F5F5"/>
                </a:solidFill>
              </a:defRPr>
            </a:lvl3pPr>
            <a:lvl4pPr marL="1828800" lvl="3" indent="-228600" algn="l">
              <a:spcBef>
                <a:spcPts val="300"/>
              </a:spcBef>
              <a:spcAft>
                <a:spcPts val="0"/>
              </a:spcAft>
              <a:buSzPts val="1190"/>
              <a:buNone/>
              <a:defRPr sz="1400">
                <a:solidFill>
                  <a:srgbClr val="F5F5F5"/>
                </a:solidFill>
              </a:defRPr>
            </a:lvl4pPr>
            <a:lvl5pPr marL="2286000" lvl="4" indent="-228600" algn="l">
              <a:spcBef>
                <a:spcPts val="340"/>
              </a:spcBef>
              <a:spcAft>
                <a:spcPts val="0"/>
              </a:spcAft>
              <a:buSzPts val="1190"/>
              <a:buNone/>
              <a:defRPr sz="1400">
                <a:solidFill>
                  <a:srgbClr val="F5F5F5"/>
                </a:solidFill>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cxnSp>
        <p:nvCxnSpPr>
          <p:cNvPr id="37" name="Google Shape;37;p5"/>
          <p:cNvCxnSpPr/>
          <p:nvPr/>
        </p:nvCxnSpPr>
        <p:spPr>
          <a:xfrm>
            <a:off x="685800" y="4916992"/>
            <a:ext cx="7924800" cy="4301"/>
          </a:xfrm>
          <a:prstGeom prst="straightConnector1">
            <a:avLst/>
          </a:prstGeom>
          <a:noFill/>
          <a:ln w="9525" cap="flat" cmpd="sng">
            <a:solidFill>
              <a:srgbClr val="E9E9E8"/>
            </a:solidFill>
            <a:prstDash val="solid"/>
            <a:round/>
            <a:headEnd type="none" w="sm" len="sm"/>
            <a:tailEnd type="none" w="sm" len="sm"/>
          </a:ln>
          <a:effectLst>
            <a:outerShdw blurRad="31750" algn="tl" rotWithShape="0">
              <a:srgbClr val="000000">
                <a:alpha val="54901"/>
              </a:srgbClr>
            </a:outerShdw>
          </a:effectLst>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38"/>
        <p:cNvGrpSpPr/>
        <p:nvPr/>
      </p:nvGrpSpPr>
      <p:grpSpPr>
        <a:xfrm>
          <a:off x="0" y="0"/>
          <a:ext cx="0" cy="0"/>
          <a:chOff x="0" y="0"/>
          <a:chExt cx="0" cy="0"/>
        </a:xfrm>
      </p:grpSpPr>
      <p:sp>
        <p:nvSpPr>
          <p:cNvPr id="39" name="Google Shape;39;p6"/>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6"/>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42" name="Google Shape;42;p6"/>
          <p:cNvSpPr txBox="1">
            <a:spLocks noGrp="1"/>
          </p:cNvSpPr>
          <p:nvPr>
            <p:ph type="title"/>
          </p:nvPr>
        </p:nvSpPr>
        <p:spPr>
          <a:xfrm>
            <a:off x="457200" y="152400"/>
            <a:ext cx="8229600" cy="12192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6"/>
          <p:cNvSpPr txBox="1">
            <a:spLocks noGrp="1"/>
          </p:cNvSpPr>
          <p:nvPr>
            <p:ph type="body" idx="1"/>
          </p:nvPr>
        </p:nvSpPr>
        <p:spPr>
          <a:xfrm>
            <a:off x="457200" y="1524000"/>
            <a:ext cx="4059936" cy="45720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44" name="Google Shape;44;p6"/>
          <p:cNvSpPr txBox="1">
            <a:spLocks noGrp="1"/>
          </p:cNvSpPr>
          <p:nvPr>
            <p:ph type="body" idx="2"/>
          </p:nvPr>
        </p:nvSpPr>
        <p:spPr>
          <a:xfrm>
            <a:off x="4648200" y="1524000"/>
            <a:ext cx="4059936" cy="45720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5"/>
        <p:cNvGrpSpPr/>
        <p:nvPr/>
      </p:nvGrpSpPr>
      <p:grpSpPr>
        <a:xfrm>
          <a:off x="0" y="0"/>
          <a:ext cx="0" cy="0"/>
          <a:chOff x="0" y="0"/>
          <a:chExt cx="0" cy="0"/>
        </a:xfrm>
      </p:grpSpPr>
      <p:sp>
        <p:nvSpPr>
          <p:cNvPr id="46" name="Google Shape;46;p7"/>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47" name="Google Shape;47;p7"/>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body" idx="1"/>
          </p:nvPr>
        </p:nvSpPr>
        <p:spPr>
          <a:xfrm>
            <a:off x="457200" y="1399593"/>
            <a:ext cx="4040188" cy="762000"/>
          </a:xfrm>
          <a:prstGeom prst="rect">
            <a:avLst/>
          </a:prstGeom>
          <a:noFill/>
          <a:ln>
            <a:noFill/>
          </a:ln>
        </p:spPr>
        <p:txBody>
          <a:bodyPr spcFirstLastPara="1" wrap="square" lIns="91425" tIns="45700" rIns="91425" bIns="45700" anchor="b" anchorCtr="0">
            <a:noAutofit/>
          </a:bodyPr>
          <a:lstStyle>
            <a:lvl1pPr marL="457200" lvl="0" indent="-228600" algn="l">
              <a:spcBef>
                <a:spcPts val="0"/>
              </a:spcBef>
              <a:spcAft>
                <a:spcPts val="0"/>
              </a:spcAft>
              <a:buSzPts val="2210"/>
              <a:buNone/>
              <a:defRPr sz="2600" b="1">
                <a:solidFill>
                  <a:schemeClr val="lt2"/>
                </a:solidFill>
                <a:latin typeface="Constantia"/>
                <a:ea typeface="Constantia"/>
                <a:cs typeface="Constantia"/>
                <a:sym typeface="Constantia"/>
              </a:defRPr>
            </a:lvl1pPr>
            <a:lvl2pPr marL="914400" lvl="1" indent="-228600" algn="l">
              <a:spcBef>
                <a:spcPts val="300"/>
              </a:spcBef>
              <a:spcAft>
                <a:spcPts val="0"/>
              </a:spcAft>
              <a:buSzPts val="1700"/>
              <a:buNone/>
              <a:defRPr sz="2000" b="1">
                <a:solidFill>
                  <a:schemeClr val="lt1"/>
                </a:solidFill>
                <a:latin typeface="Constantia"/>
                <a:ea typeface="Constantia"/>
                <a:cs typeface="Constantia"/>
                <a:sym typeface="Constantia"/>
              </a:defRPr>
            </a:lvl2pPr>
            <a:lvl3pPr marL="1371600" lvl="2" indent="-228600" algn="l">
              <a:spcBef>
                <a:spcPts val="300"/>
              </a:spcBef>
              <a:spcAft>
                <a:spcPts val="0"/>
              </a:spcAft>
              <a:buSzPts val="1530"/>
              <a:buNone/>
              <a:defRPr sz="1800" b="1">
                <a:solidFill>
                  <a:schemeClr val="lt1"/>
                </a:solidFill>
                <a:latin typeface="Constantia"/>
                <a:ea typeface="Constantia"/>
                <a:cs typeface="Constantia"/>
                <a:sym typeface="Constantia"/>
              </a:defRPr>
            </a:lvl3pPr>
            <a:lvl4pPr marL="1828800" lvl="3" indent="-228600" algn="l">
              <a:spcBef>
                <a:spcPts val="300"/>
              </a:spcBef>
              <a:spcAft>
                <a:spcPts val="0"/>
              </a:spcAft>
              <a:buSzPts val="1360"/>
              <a:buNone/>
              <a:defRPr sz="1600" b="1">
                <a:solidFill>
                  <a:schemeClr val="lt1"/>
                </a:solidFill>
                <a:latin typeface="Constantia"/>
                <a:ea typeface="Constantia"/>
                <a:cs typeface="Constantia"/>
                <a:sym typeface="Constantia"/>
              </a:defRPr>
            </a:lvl4pPr>
            <a:lvl5pPr marL="2286000" lvl="4" indent="-228600" algn="l">
              <a:spcBef>
                <a:spcPts val="340"/>
              </a:spcBef>
              <a:spcAft>
                <a:spcPts val="0"/>
              </a:spcAft>
              <a:buSzPts val="1360"/>
              <a:buNone/>
              <a:defRPr sz="1600" b="1">
                <a:solidFill>
                  <a:schemeClr val="lt1"/>
                </a:solidFill>
                <a:latin typeface="Constantia"/>
                <a:ea typeface="Constantia"/>
                <a:cs typeface="Constantia"/>
                <a:sym typeface="Constantia"/>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50" name="Google Shape;50;p7"/>
          <p:cNvSpPr txBox="1">
            <a:spLocks noGrp="1"/>
          </p:cNvSpPr>
          <p:nvPr>
            <p:ph type="body" idx="2"/>
          </p:nvPr>
        </p:nvSpPr>
        <p:spPr>
          <a:xfrm>
            <a:off x="457200" y="2201896"/>
            <a:ext cx="4038600" cy="3913632"/>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51" name="Google Shape;51;p7"/>
          <p:cNvSpPr txBox="1">
            <a:spLocks noGrp="1"/>
          </p:cNvSpPr>
          <p:nvPr>
            <p:ph type="body" idx="3"/>
          </p:nvPr>
        </p:nvSpPr>
        <p:spPr>
          <a:xfrm>
            <a:off x="4649788" y="2201896"/>
            <a:ext cx="4038600" cy="3913632"/>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52" name="Google Shape;52;p7"/>
          <p:cNvSpPr txBox="1">
            <a:spLocks noGrp="1"/>
          </p:cNvSpPr>
          <p:nvPr>
            <p:ph type="title"/>
          </p:nvPr>
        </p:nvSpPr>
        <p:spPr>
          <a:xfrm>
            <a:off x="457200" y="155448"/>
            <a:ext cx="822960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F9F9F9"/>
              </a:buClr>
              <a:buSzPts val="4200"/>
              <a:buFont typeface="Constantia"/>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7"/>
          <p:cNvSpPr txBox="1">
            <a:spLocks noGrp="1"/>
          </p:cNvSpPr>
          <p:nvPr>
            <p:ph type="body" idx="4"/>
          </p:nvPr>
        </p:nvSpPr>
        <p:spPr>
          <a:xfrm>
            <a:off x="4648200" y="1399593"/>
            <a:ext cx="4040188" cy="762000"/>
          </a:xfrm>
          <a:prstGeom prst="rect">
            <a:avLst/>
          </a:prstGeom>
          <a:noFill/>
          <a:ln>
            <a:noFill/>
          </a:ln>
        </p:spPr>
        <p:txBody>
          <a:bodyPr spcFirstLastPara="1" wrap="square" lIns="91425" tIns="45700" rIns="91425" bIns="45700" anchor="b" anchorCtr="0">
            <a:noAutofit/>
          </a:bodyPr>
          <a:lstStyle>
            <a:lvl1pPr marL="457200" lvl="0" indent="-228600" algn="l">
              <a:spcBef>
                <a:spcPts val="0"/>
              </a:spcBef>
              <a:spcAft>
                <a:spcPts val="0"/>
              </a:spcAft>
              <a:buSzPts val="2210"/>
              <a:buNone/>
              <a:defRPr sz="2600" b="1">
                <a:solidFill>
                  <a:schemeClr val="lt2"/>
                </a:solidFill>
                <a:latin typeface="Constantia"/>
                <a:ea typeface="Constantia"/>
                <a:cs typeface="Constantia"/>
                <a:sym typeface="Constantia"/>
              </a:defRPr>
            </a:lvl1pPr>
            <a:lvl2pPr marL="914400" lvl="1" indent="-228600" algn="l">
              <a:spcBef>
                <a:spcPts val="300"/>
              </a:spcBef>
              <a:spcAft>
                <a:spcPts val="0"/>
              </a:spcAft>
              <a:buSzPts val="1700"/>
              <a:buNone/>
              <a:defRPr sz="2000" b="1">
                <a:solidFill>
                  <a:schemeClr val="lt1"/>
                </a:solidFill>
                <a:latin typeface="Constantia"/>
                <a:ea typeface="Constantia"/>
                <a:cs typeface="Constantia"/>
                <a:sym typeface="Constantia"/>
              </a:defRPr>
            </a:lvl2pPr>
            <a:lvl3pPr marL="1371600" lvl="2" indent="-228600" algn="l">
              <a:spcBef>
                <a:spcPts val="300"/>
              </a:spcBef>
              <a:spcAft>
                <a:spcPts val="0"/>
              </a:spcAft>
              <a:buSzPts val="1530"/>
              <a:buNone/>
              <a:defRPr sz="1800" b="1">
                <a:solidFill>
                  <a:schemeClr val="lt1"/>
                </a:solidFill>
                <a:latin typeface="Constantia"/>
                <a:ea typeface="Constantia"/>
                <a:cs typeface="Constantia"/>
                <a:sym typeface="Constantia"/>
              </a:defRPr>
            </a:lvl3pPr>
            <a:lvl4pPr marL="1828800" lvl="3" indent="-228600" algn="l">
              <a:spcBef>
                <a:spcPts val="300"/>
              </a:spcBef>
              <a:spcAft>
                <a:spcPts val="0"/>
              </a:spcAft>
              <a:buSzPts val="1360"/>
              <a:buNone/>
              <a:defRPr sz="1600" b="1">
                <a:solidFill>
                  <a:schemeClr val="lt1"/>
                </a:solidFill>
                <a:latin typeface="Constantia"/>
                <a:ea typeface="Constantia"/>
                <a:cs typeface="Constantia"/>
                <a:sym typeface="Constantia"/>
              </a:defRPr>
            </a:lvl4pPr>
            <a:lvl5pPr marL="2286000" lvl="4" indent="-228600" algn="l">
              <a:spcBef>
                <a:spcPts val="340"/>
              </a:spcBef>
              <a:spcAft>
                <a:spcPts val="0"/>
              </a:spcAft>
              <a:buSzPts val="1360"/>
              <a:buNone/>
              <a:defRPr sz="1600" b="1">
                <a:solidFill>
                  <a:schemeClr val="lt1"/>
                </a:solidFill>
                <a:latin typeface="Constantia"/>
                <a:ea typeface="Constantia"/>
                <a:cs typeface="Constantia"/>
                <a:sym typeface="Constantia"/>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cxnSp>
        <p:nvCxnSpPr>
          <p:cNvPr id="54" name="Google Shape;54;p7"/>
          <p:cNvCxnSpPr/>
          <p:nvPr/>
        </p:nvCxnSpPr>
        <p:spPr>
          <a:xfrm>
            <a:off x="562945" y="2180219"/>
            <a:ext cx="3749040" cy="1588"/>
          </a:xfrm>
          <a:prstGeom prst="straightConnector1">
            <a:avLst/>
          </a:prstGeom>
          <a:noFill/>
          <a:ln w="12700" cap="flat" cmpd="sng">
            <a:solidFill>
              <a:srgbClr val="ECECEC"/>
            </a:solidFill>
            <a:prstDash val="solid"/>
            <a:round/>
            <a:headEnd type="none" w="sm" len="sm"/>
            <a:tailEnd type="none" w="sm" len="sm"/>
          </a:ln>
          <a:effectLst>
            <a:outerShdw blurRad="34925" algn="tl" rotWithShape="0">
              <a:srgbClr val="000000">
                <a:alpha val="54901"/>
              </a:srgbClr>
            </a:outerShdw>
          </a:effectLst>
        </p:spPr>
      </p:cxnSp>
      <p:cxnSp>
        <p:nvCxnSpPr>
          <p:cNvPr id="55" name="Google Shape;55;p7"/>
          <p:cNvCxnSpPr/>
          <p:nvPr/>
        </p:nvCxnSpPr>
        <p:spPr>
          <a:xfrm>
            <a:off x="4754880" y="2180219"/>
            <a:ext cx="3749040" cy="1588"/>
          </a:xfrm>
          <a:prstGeom prst="straightConnector1">
            <a:avLst/>
          </a:prstGeom>
          <a:noFill/>
          <a:ln w="12700" cap="flat" cmpd="sng">
            <a:solidFill>
              <a:srgbClr val="ECECEC"/>
            </a:solidFill>
            <a:prstDash val="solid"/>
            <a:round/>
            <a:headEnd type="none" w="sm" len="sm"/>
            <a:tailEnd type="none" w="sm" len="sm"/>
          </a:ln>
          <a:effectLst>
            <a:outerShdw blurRad="34925" algn="tl" rotWithShape="0">
              <a:srgbClr val="000000">
                <a:alpha val="54901"/>
              </a:srgbClr>
            </a:outerShdw>
          </a:effectLst>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Объект с подписью" type="objTx">
  <p:cSld name="OBJECT_WITH_CAPTION_TEXT">
    <p:spTree>
      <p:nvGrpSpPr>
        <p:cNvPr id="1" name="Shape 60"/>
        <p:cNvGrpSpPr/>
        <p:nvPr/>
      </p:nvGrpSpPr>
      <p:grpSpPr>
        <a:xfrm>
          <a:off x="0" y="0"/>
          <a:ext cx="0" cy="0"/>
          <a:chOff x="0" y="0"/>
          <a:chExt cx="0" cy="0"/>
        </a:xfrm>
      </p:grpSpPr>
      <p:sp>
        <p:nvSpPr>
          <p:cNvPr id="61" name="Google Shape;61;p9"/>
          <p:cNvSpPr txBox="1">
            <a:spLocks noGrp="1"/>
          </p:cNvSpPr>
          <p:nvPr>
            <p:ph type="body" idx="1"/>
          </p:nvPr>
        </p:nvSpPr>
        <p:spPr>
          <a:xfrm>
            <a:off x="457200" y="457200"/>
            <a:ext cx="6248400" cy="5715000"/>
          </a:xfrm>
          <a:prstGeom prst="rect">
            <a:avLst/>
          </a:prstGeom>
          <a:noFill/>
          <a:ln>
            <a:noFill/>
          </a:ln>
        </p:spPr>
        <p:txBody>
          <a:bodyPr spcFirstLastPara="1" wrap="square" lIns="91425" tIns="45700" rIns="91425" bIns="45700" anchor="t" anchorCtr="0">
            <a:noAutofit/>
          </a:bodyPr>
          <a:lstStyle>
            <a:lvl1pPr marL="457200" lvl="0" indent="-325755" algn="l">
              <a:spcBef>
                <a:spcPts val="600"/>
              </a:spcBef>
              <a:spcAft>
                <a:spcPts val="0"/>
              </a:spcAft>
              <a:buSzPts val="1530"/>
              <a:buChar char="⚫"/>
              <a:defRPr/>
            </a:lvl1pPr>
            <a:lvl2pPr marL="914400" lvl="1" indent="-325755" algn="l">
              <a:spcBef>
                <a:spcPts val="300"/>
              </a:spcBef>
              <a:spcAft>
                <a:spcPts val="0"/>
              </a:spcAft>
              <a:buSzPts val="1530"/>
              <a:buChar char="⚫"/>
              <a:defRPr/>
            </a:lvl2pPr>
            <a:lvl3pPr marL="1371600" lvl="2" indent="-325755" algn="l">
              <a:spcBef>
                <a:spcPts val="300"/>
              </a:spcBef>
              <a:spcAft>
                <a:spcPts val="0"/>
              </a:spcAft>
              <a:buSzPts val="1530"/>
              <a:buChar char="⚫"/>
              <a:defRPr/>
            </a:lvl3pPr>
            <a:lvl4pPr marL="1828800" lvl="3" indent="-325755" algn="l">
              <a:spcBef>
                <a:spcPts val="300"/>
              </a:spcBef>
              <a:spcAft>
                <a:spcPts val="0"/>
              </a:spcAft>
              <a:buSzPts val="1530"/>
              <a:buChar char="⚫"/>
              <a:defRPr/>
            </a:lvl4pPr>
            <a:lvl5pPr marL="2286000" lvl="4" indent="-325754" algn="l">
              <a:spcBef>
                <a:spcPts val="340"/>
              </a:spcBef>
              <a:spcAft>
                <a:spcPts val="0"/>
              </a:spcAft>
              <a:buSzPts val="1530"/>
              <a:buChar char="⚫"/>
              <a:defRPr/>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62" name="Google Shape;62;p9"/>
          <p:cNvSpPr txBox="1">
            <a:spLocks noGrp="1"/>
          </p:cNvSpPr>
          <p:nvPr>
            <p:ph type="body" idx="2"/>
          </p:nvPr>
        </p:nvSpPr>
        <p:spPr>
          <a:xfrm>
            <a:off x="6781800" y="1600200"/>
            <a:ext cx="1984248" cy="3733800"/>
          </a:xfrm>
          <a:prstGeom prst="rect">
            <a:avLst/>
          </a:prstGeom>
          <a:noFill/>
          <a:ln>
            <a:noFill/>
          </a:ln>
        </p:spPr>
        <p:txBody>
          <a:bodyPr spcFirstLastPara="1" wrap="square" lIns="91425" tIns="45700" rIns="91425" bIns="45700" anchor="t" anchorCtr="0">
            <a:noAutofit/>
          </a:bodyPr>
          <a:lstStyle>
            <a:lvl1pPr marL="457200" lvl="0" indent="-228600" algn="l">
              <a:lnSpc>
                <a:spcPct val="125000"/>
              </a:lnSpc>
              <a:spcBef>
                <a:spcPts val="600"/>
              </a:spcBef>
              <a:spcAft>
                <a:spcPts val="0"/>
              </a:spcAft>
              <a:buSzPts val="1360"/>
              <a:buNone/>
              <a:defRPr sz="1600">
                <a:solidFill>
                  <a:schemeClr val="lt2"/>
                </a:solidFill>
              </a:defRPr>
            </a:lvl1pPr>
            <a:lvl2pPr marL="914400" lvl="1" indent="-228600" algn="l">
              <a:spcBef>
                <a:spcPts val="1000"/>
              </a:spcBef>
              <a:spcAft>
                <a:spcPts val="0"/>
              </a:spcAft>
              <a:buSzPts val="1020"/>
              <a:buNone/>
              <a:defRPr sz="1200"/>
            </a:lvl2pPr>
            <a:lvl3pPr marL="1371600" lvl="2" indent="-228600" algn="l">
              <a:spcBef>
                <a:spcPts val="300"/>
              </a:spcBef>
              <a:spcAft>
                <a:spcPts val="0"/>
              </a:spcAft>
              <a:buSzPts val="850"/>
              <a:buNone/>
              <a:defRPr sz="1000"/>
            </a:lvl3pPr>
            <a:lvl4pPr marL="1828800" lvl="3" indent="-228600" algn="l">
              <a:spcBef>
                <a:spcPts val="300"/>
              </a:spcBef>
              <a:spcAft>
                <a:spcPts val="0"/>
              </a:spcAft>
              <a:buSzPts val="765"/>
              <a:buNone/>
              <a:defRPr sz="900"/>
            </a:lvl4pPr>
            <a:lvl5pPr marL="2286000" lvl="4" indent="-228600" algn="l">
              <a:spcBef>
                <a:spcPts val="340"/>
              </a:spcBef>
              <a:spcAft>
                <a:spcPts val="0"/>
              </a:spcAft>
              <a:buSzPts val="765"/>
              <a:buNone/>
              <a:defRPr sz="900"/>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63" name="Google Shape;63;p9"/>
          <p:cNvSpPr txBox="1">
            <a:spLocks noGrp="1"/>
          </p:cNvSpPr>
          <p:nvPr>
            <p:ph type="title"/>
          </p:nvPr>
        </p:nvSpPr>
        <p:spPr>
          <a:xfrm>
            <a:off x="6781800" y="457200"/>
            <a:ext cx="1981200" cy="1066800"/>
          </a:xfrm>
          <a:prstGeom prst="rect">
            <a:avLst/>
          </a:prstGeom>
          <a:noFill/>
          <a:ln>
            <a:noFill/>
          </a:ln>
        </p:spPr>
        <p:txBody>
          <a:bodyPr spcFirstLastPara="1" wrap="square" lIns="91425" tIns="91425" rIns="91425" bIns="45700" anchor="b" anchorCtr="0">
            <a:noAutofit/>
          </a:bodyPr>
          <a:lstStyle>
            <a:lvl1pPr lvl="0" algn="l">
              <a:spcBef>
                <a:spcPts val="0"/>
              </a:spcBef>
              <a:spcAft>
                <a:spcPts val="0"/>
              </a:spcAft>
              <a:buClr>
                <a:schemeClr val="lt2"/>
              </a:buClr>
              <a:buSzPts val="1800"/>
              <a:buFont typeface="Constantia"/>
              <a:buNone/>
              <a:defRPr sz="1800" b="1">
                <a:solidFill>
                  <a:schemeClr val="lt2"/>
                </a:solidFill>
                <a:latin typeface="Constantia"/>
                <a:ea typeface="Constantia"/>
                <a:cs typeface="Constantia"/>
                <a:sym typeface="Constanti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9"/>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66" name="Google Shape;66;p9"/>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6629400" y="457200"/>
            <a:ext cx="2057400" cy="1066800"/>
          </a:xfrm>
          <a:prstGeom prst="rect">
            <a:avLst/>
          </a:prstGeom>
          <a:noFill/>
          <a:ln>
            <a:noFill/>
          </a:ln>
        </p:spPr>
        <p:txBody>
          <a:bodyPr spcFirstLastPara="1" wrap="square" lIns="91425" tIns="91425" rIns="91425" bIns="45700" anchor="b" anchorCtr="0">
            <a:noAutofit/>
          </a:bodyPr>
          <a:lstStyle>
            <a:lvl1pPr lvl="0" algn="l">
              <a:spcBef>
                <a:spcPts val="0"/>
              </a:spcBef>
              <a:spcAft>
                <a:spcPts val="0"/>
              </a:spcAft>
              <a:buClr>
                <a:schemeClr val="lt2"/>
              </a:buClr>
              <a:buSzPts val="1800"/>
              <a:buFont typeface="Constantia"/>
              <a:buNone/>
              <a:defRPr sz="1800" b="1">
                <a:solidFill>
                  <a:schemeClr val="lt2"/>
                </a:solidFill>
                <a:latin typeface="Constantia"/>
                <a:ea typeface="Constantia"/>
                <a:cs typeface="Constantia"/>
                <a:sym typeface="Constanti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0"/>
          <p:cNvSpPr>
            <a:spLocks noGrp="1"/>
          </p:cNvSpPr>
          <p:nvPr>
            <p:ph type="pic" idx="2"/>
          </p:nvPr>
        </p:nvSpPr>
        <p:spPr>
          <a:xfrm>
            <a:off x="457200" y="457200"/>
            <a:ext cx="6019800" cy="5562600"/>
          </a:xfrm>
          <a:prstGeom prst="rect">
            <a:avLst/>
          </a:prstGeom>
          <a:solidFill>
            <a:srgbClr val="F6F5F2"/>
          </a:solidFill>
          <a:ln>
            <a:noFill/>
          </a:ln>
          <a:effectLst>
            <a:outerShdw blurRad="88900" sx="103000" sy="103000" algn="ctr" rotWithShape="0">
              <a:srgbClr val="000000">
                <a:alpha val="31764"/>
              </a:srgbClr>
            </a:outerShdw>
          </a:effectLst>
        </p:spPr>
        <p:txBody>
          <a:bodyPr spcFirstLastPara="1" wrap="square" lIns="91425" tIns="45700" rIns="91425" bIns="45700" anchor="t" anchorCtr="0">
            <a:noAutofit/>
          </a:bodyPr>
          <a:lstStyle>
            <a:lvl1pPr marR="0" lvl="0" algn="l" rtl="0">
              <a:spcBef>
                <a:spcPts val="600"/>
              </a:spcBef>
              <a:spcAft>
                <a:spcPts val="0"/>
              </a:spcAft>
              <a:buClr>
                <a:schemeClr val="accent2"/>
              </a:buClr>
              <a:buSzPts val="2720"/>
              <a:buFont typeface="Noto Sans Symbols"/>
              <a:buNone/>
              <a:defRPr sz="3200" b="0" i="0" u="none" strike="noStrike" cap="none">
                <a:solidFill>
                  <a:schemeClr val="dk1"/>
                </a:solidFill>
                <a:latin typeface="Constantia"/>
                <a:ea typeface="Constantia"/>
                <a:cs typeface="Constantia"/>
                <a:sym typeface="Constantia"/>
              </a:defRPr>
            </a:lvl1pPr>
            <a:lvl2pPr marR="0" lvl="1" algn="l" rtl="0">
              <a:spcBef>
                <a:spcPts val="300"/>
              </a:spcBef>
              <a:spcAft>
                <a:spcPts val="0"/>
              </a:spcAft>
              <a:buClr>
                <a:srgbClr val="88271B"/>
              </a:buClr>
              <a:buSzPts val="2040"/>
              <a:buFont typeface="Noto Sans Symbols"/>
              <a:buChar char="⚫"/>
              <a:defRPr sz="2400" b="0" i="0" u="none" strike="noStrike" cap="none">
                <a:solidFill>
                  <a:schemeClr val="lt2"/>
                </a:solidFill>
                <a:latin typeface="Constantia"/>
                <a:ea typeface="Constantia"/>
                <a:cs typeface="Constantia"/>
                <a:sym typeface="Constantia"/>
              </a:defRPr>
            </a:lvl2pPr>
            <a:lvl3pPr marR="0" lvl="2" algn="l" rtl="0">
              <a:spcBef>
                <a:spcPts val="300"/>
              </a:spcBef>
              <a:spcAft>
                <a:spcPts val="0"/>
              </a:spcAft>
              <a:buClr>
                <a:srgbClr val="712016"/>
              </a:buClr>
              <a:buSzPts val="1785"/>
              <a:buFont typeface="Noto Sans Symbols"/>
              <a:buChar char="⚫"/>
              <a:defRPr sz="2100" b="0" i="0" u="none" strike="noStrike" cap="none">
                <a:solidFill>
                  <a:schemeClr val="lt1"/>
                </a:solidFill>
                <a:latin typeface="Constantia"/>
                <a:ea typeface="Constantia"/>
                <a:cs typeface="Constantia"/>
                <a:sym typeface="Constantia"/>
              </a:defRPr>
            </a:lvl3pPr>
            <a:lvl4pPr marR="0" lvl="3" algn="l" rtl="0">
              <a:spcBef>
                <a:spcPts val="300"/>
              </a:spcBef>
              <a:spcAft>
                <a:spcPts val="0"/>
              </a:spcAft>
              <a:buClr>
                <a:srgbClr val="88271B"/>
              </a:buClr>
              <a:buSzPts val="1615"/>
              <a:buFont typeface="Noto Sans Symbols"/>
              <a:buChar char="⚫"/>
              <a:defRPr sz="1900" b="0" i="0" u="none" strike="noStrike" cap="none">
                <a:solidFill>
                  <a:schemeClr val="lt1"/>
                </a:solidFill>
                <a:latin typeface="Constantia"/>
                <a:ea typeface="Constantia"/>
                <a:cs typeface="Constantia"/>
                <a:sym typeface="Constantia"/>
              </a:defRPr>
            </a:lvl4pPr>
            <a:lvl5pPr marR="0" lvl="4" algn="l" rtl="0">
              <a:spcBef>
                <a:spcPts val="340"/>
              </a:spcBef>
              <a:spcAft>
                <a:spcPts val="0"/>
              </a:spcAft>
              <a:buClr>
                <a:srgbClr val="88271B"/>
              </a:buClr>
              <a:buSzPts val="1360"/>
              <a:buFont typeface="Noto Sans Symbols"/>
              <a:buChar char="⚫"/>
              <a:defRPr sz="1600" b="0" i="0" u="none" strike="noStrike" cap="none">
                <a:solidFill>
                  <a:schemeClr val="lt1"/>
                </a:solidFill>
                <a:latin typeface="Constantia"/>
                <a:ea typeface="Constantia"/>
                <a:cs typeface="Constantia"/>
                <a:sym typeface="Constantia"/>
              </a:defRPr>
            </a:lvl5pPr>
            <a:lvl6pPr marR="0" lvl="5" algn="l" rtl="0">
              <a:spcBef>
                <a:spcPts val="340"/>
              </a:spcBef>
              <a:spcAft>
                <a:spcPts val="0"/>
              </a:spcAft>
              <a:buClr>
                <a:srgbClr val="88271B"/>
              </a:buClr>
              <a:buSzPts val="1445"/>
              <a:buFont typeface="Noto Sans Symbols"/>
              <a:buChar char="🖙"/>
              <a:defRPr sz="1700" b="0" i="0" u="none" strike="noStrike" cap="none">
                <a:solidFill>
                  <a:schemeClr val="lt1"/>
                </a:solidFill>
                <a:latin typeface="Constantia"/>
                <a:ea typeface="Constantia"/>
                <a:cs typeface="Constantia"/>
                <a:sym typeface="Constantia"/>
              </a:defRPr>
            </a:lvl6pPr>
            <a:lvl7pPr marR="0" lvl="6" algn="l" rtl="0">
              <a:spcBef>
                <a:spcPts val="340"/>
              </a:spcBef>
              <a:spcAft>
                <a:spcPts val="0"/>
              </a:spcAft>
              <a:buClr>
                <a:srgbClr val="88271B"/>
              </a:buClr>
              <a:buSzPts val="1360"/>
              <a:buFont typeface="Noto Sans Symbols"/>
              <a:buChar char="🖙"/>
              <a:defRPr sz="1600" b="0" i="0" u="none" strike="noStrike" cap="none">
                <a:solidFill>
                  <a:schemeClr val="lt1"/>
                </a:solidFill>
                <a:latin typeface="Constantia"/>
                <a:ea typeface="Constantia"/>
                <a:cs typeface="Constantia"/>
                <a:sym typeface="Constantia"/>
              </a:defRPr>
            </a:lvl7pPr>
            <a:lvl8pPr marR="0" lvl="7" algn="l" rtl="0">
              <a:spcBef>
                <a:spcPts val="340"/>
              </a:spcBef>
              <a:spcAft>
                <a:spcPts val="0"/>
              </a:spcAft>
              <a:buClr>
                <a:srgbClr val="88271B"/>
              </a:buClr>
              <a:buSzPts val="1275"/>
              <a:buFont typeface="Noto Sans Symbols"/>
              <a:buChar char="🖙"/>
              <a:defRPr sz="1500" b="0" i="0" u="none" strike="noStrike" cap="none">
                <a:solidFill>
                  <a:schemeClr val="lt1"/>
                </a:solidFill>
                <a:latin typeface="Constantia"/>
                <a:ea typeface="Constantia"/>
                <a:cs typeface="Constantia"/>
                <a:sym typeface="Constantia"/>
              </a:defRPr>
            </a:lvl8pPr>
            <a:lvl9pPr marR="0" lvl="8" algn="l" rtl="0">
              <a:spcBef>
                <a:spcPts val="340"/>
              </a:spcBef>
              <a:spcAft>
                <a:spcPts val="0"/>
              </a:spcAft>
              <a:buClr>
                <a:srgbClr val="88271B"/>
              </a:buClr>
              <a:buSzPts val="1275"/>
              <a:buFont typeface="Noto Sans Symbols"/>
              <a:buChar char="🖙"/>
              <a:defRPr sz="1500" b="0" i="0" u="none" strike="noStrike" cap="none">
                <a:solidFill>
                  <a:schemeClr val="lt1"/>
                </a:solidFill>
                <a:latin typeface="Constantia"/>
                <a:ea typeface="Constantia"/>
                <a:cs typeface="Constantia"/>
                <a:sym typeface="Constantia"/>
              </a:defRPr>
            </a:lvl9pPr>
          </a:lstStyle>
          <a:p>
            <a:endParaRPr/>
          </a:p>
        </p:txBody>
      </p:sp>
      <p:sp>
        <p:nvSpPr>
          <p:cNvPr id="70" name="Google Shape;70;p10"/>
          <p:cNvSpPr txBox="1">
            <a:spLocks noGrp="1"/>
          </p:cNvSpPr>
          <p:nvPr>
            <p:ph type="body" idx="1"/>
          </p:nvPr>
        </p:nvSpPr>
        <p:spPr>
          <a:xfrm>
            <a:off x="6629400" y="1600200"/>
            <a:ext cx="2057400" cy="4419600"/>
          </a:xfrm>
          <a:prstGeom prst="rect">
            <a:avLst/>
          </a:prstGeom>
          <a:noFill/>
          <a:ln>
            <a:noFill/>
          </a:ln>
        </p:spPr>
        <p:txBody>
          <a:bodyPr spcFirstLastPara="1" wrap="square" lIns="91425" tIns="45700" rIns="91425" bIns="45700" anchor="t" anchorCtr="0">
            <a:noAutofit/>
          </a:bodyPr>
          <a:lstStyle>
            <a:lvl1pPr marL="457200" lvl="0" indent="-228600" algn="l">
              <a:lnSpc>
                <a:spcPct val="125000"/>
              </a:lnSpc>
              <a:spcBef>
                <a:spcPts val="600"/>
              </a:spcBef>
              <a:spcAft>
                <a:spcPts val="0"/>
              </a:spcAft>
              <a:buSzPts val="1360"/>
              <a:buFont typeface="Constantia"/>
              <a:buNone/>
              <a:defRPr sz="1600" b="0">
                <a:solidFill>
                  <a:schemeClr val="lt2"/>
                </a:solidFill>
              </a:defRPr>
            </a:lvl1pPr>
            <a:lvl2pPr marL="914400" lvl="1" indent="-293369" algn="l">
              <a:spcBef>
                <a:spcPts val="1000"/>
              </a:spcBef>
              <a:spcAft>
                <a:spcPts val="0"/>
              </a:spcAft>
              <a:buSzPts val="1020"/>
              <a:buChar char="⚫"/>
              <a:defRPr sz="1200"/>
            </a:lvl2pPr>
            <a:lvl3pPr marL="1371600" lvl="2" indent="-282575" algn="l">
              <a:spcBef>
                <a:spcPts val="300"/>
              </a:spcBef>
              <a:spcAft>
                <a:spcPts val="0"/>
              </a:spcAft>
              <a:buSzPts val="850"/>
              <a:buChar char="⚫"/>
              <a:defRPr sz="1000"/>
            </a:lvl3pPr>
            <a:lvl4pPr marL="1828800" lvl="3" indent="-277177" algn="l">
              <a:spcBef>
                <a:spcPts val="300"/>
              </a:spcBef>
              <a:spcAft>
                <a:spcPts val="0"/>
              </a:spcAft>
              <a:buSzPts val="765"/>
              <a:buChar char="⚫"/>
              <a:defRPr sz="900"/>
            </a:lvl4pPr>
            <a:lvl5pPr marL="2286000" lvl="4" indent="-277177" algn="l">
              <a:spcBef>
                <a:spcPts val="340"/>
              </a:spcBef>
              <a:spcAft>
                <a:spcPts val="0"/>
              </a:spcAft>
              <a:buSzPts val="765"/>
              <a:buChar char="⚫"/>
              <a:defRPr sz="900"/>
            </a:lvl5pPr>
            <a:lvl6pPr marL="2743200" lvl="5" indent="-325754" algn="l">
              <a:spcBef>
                <a:spcPts val="340"/>
              </a:spcBef>
              <a:spcAft>
                <a:spcPts val="0"/>
              </a:spcAft>
              <a:buSzPts val="1530"/>
              <a:buChar char="🖙"/>
              <a:defRPr/>
            </a:lvl6pPr>
            <a:lvl7pPr marL="3200400" lvl="6" indent="-325754" algn="l">
              <a:spcBef>
                <a:spcPts val="340"/>
              </a:spcBef>
              <a:spcAft>
                <a:spcPts val="0"/>
              </a:spcAft>
              <a:buSzPts val="1530"/>
              <a:buChar char="🖙"/>
              <a:defRPr/>
            </a:lvl7pPr>
            <a:lvl8pPr marL="3657600" lvl="7" indent="-325754" algn="l">
              <a:spcBef>
                <a:spcPts val="340"/>
              </a:spcBef>
              <a:spcAft>
                <a:spcPts val="0"/>
              </a:spcAft>
              <a:buSzPts val="1530"/>
              <a:buChar char="🖙"/>
              <a:defRPr/>
            </a:lvl8pPr>
            <a:lvl9pPr marL="4114800" lvl="8" indent="-325754" algn="l">
              <a:spcBef>
                <a:spcPts val="340"/>
              </a:spcBef>
              <a:spcAft>
                <a:spcPts val="0"/>
              </a:spcAft>
              <a:buSzPts val="1530"/>
              <a:buChar char="🖙"/>
              <a:defRPr/>
            </a:lvl9pPr>
          </a:lstStyle>
          <a:p>
            <a:endParaRPr/>
          </a:p>
        </p:txBody>
      </p:sp>
      <p:sp>
        <p:nvSpPr>
          <p:cNvPr id="71" name="Google Shape;71;p10"/>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73" name="Google Shape;73;p10"/>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457200" y="1447800"/>
            <a:ext cx="8229600" cy="4678363"/>
          </a:xfrm>
          <a:prstGeom prst="rect">
            <a:avLst/>
          </a:prstGeom>
          <a:noFill/>
          <a:ln>
            <a:noFill/>
          </a:ln>
        </p:spPr>
        <p:txBody>
          <a:bodyPr spcFirstLastPara="1" wrap="square" lIns="91425" tIns="45700" rIns="91425" bIns="45700" anchor="t" anchorCtr="0">
            <a:noAutofit/>
          </a:bodyPr>
          <a:lstStyle>
            <a:lvl1pPr marL="457200" marR="0" lvl="0" indent="-368935" algn="l" rtl="0">
              <a:spcBef>
                <a:spcPts val="600"/>
              </a:spcBef>
              <a:spcAft>
                <a:spcPts val="0"/>
              </a:spcAft>
              <a:buClr>
                <a:schemeClr val="accent2"/>
              </a:buClr>
              <a:buSzPts val="2210"/>
              <a:buFont typeface="Noto Sans Symbols"/>
              <a:buChar char="⚫"/>
              <a:defRPr sz="2600" b="0" i="0" u="none" strike="noStrike" cap="none">
                <a:solidFill>
                  <a:schemeClr val="lt1"/>
                </a:solidFill>
                <a:latin typeface="Constantia"/>
                <a:ea typeface="Constantia"/>
                <a:cs typeface="Constantia"/>
                <a:sym typeface="Constantia"/>
              </a:defRPr>
            </a:lvl1pPr>
            <a:lvl2pPr marL="914400" marR="0" lvl="1" indent="-358140" algn="l" rtl="0">
              <a:spcBef>
                <a:spcPts val="300"/>
              </a:spcBef>
              <a:spcAft>
                <a:spcPts val="0"/>
              </a:spcAft>
              <a:buClr>
                <a:srgbClr val="88271B"/>
              </a:buClr>
              <a:buSzPts val="2040"/>
              <a:buFont typeface="Noto Sans Symbols"/>
              <a:buChar char="⚫"/>
              <a:defRPr sz="2400" b="0" i="0" u="none" strike="noStrike" cap="none">
                <a:solidFill>
                  <a:schemeClr val="lt2"/>
                </a:solidFill>
                <a:latin typeface="Constantia"/>
                <a:ea typeface="Constantia"/>
                <a:cs typeface="Constantia"/>
                <a:sym typeface="Constantia"/>
              </a:defRPr>
            </a:lvl2pPr>
            <a:lvl3pPr marL="1371600" marR="0" lvl="2" indent="-341947" algn="l" rtl="0">
              <a:spcBef>
                <a:spcPts val="300"/>
              </a:spcBef>
              <a:spcAft>
                <a:spcPts val="0"/>
              </a:spcAft>
              <a:buClr>
                <a:srgbClr val="712016"/>
              </a:buClr>
              <a:buSzPts val="1785"/>
              <a:buFont typeface="Noto Sans Symbols"/>
              <a:buChar char="⚫"/>
              <a:defRPr sz="2100" b="0" i="0" u="none" strike="noStrike" cap="none">
                <a:solidFill>
                  <a:schemeClr val="lt1"/>
                </a:solidFill>
                <a:latin typeface="Constantia"/>
                <a:ea typeface="Constantia"/>
                <a:cs typeface="Constantia"/>
                <a:sym typeface="Constantia"/>
              </a:defRPr>
            </a:lvl3pPr>
            <a:lvl4pPr marL="1828800" marR="0" lvl="3" indent="-331152" algn="l" rtl="0">
              <a:spcBef>
                <a:spcPts val="300"/>
              </a:spcBef>
              <a:spcAft>
                <a:spcPts val="0"/>
              </a:spcAft>
              <a:buClr>
                <a:srgbClr val="88271B"/>
              </a:buClr>
              <a:buSzPts val="1615"/>
              <a:buFont typeface="Noto Sans Symbols"/>
              <a:buChar char="⚫"/>
              <a:defRPr sz="1900" b="0" i="0" u="none" strike="noStrike" cap="none">
                <a:solidFill>
                  <a:schemeClr val="lt1"/>
                </a:solidFill>
                <a:latin typeface="Constantia"/>
                <a:ea typeface="Constantia"/>
                <a:cs typeface="Constantia"/>
                <a:sym typeface="Constantia"/>
              </a:defRPr>
            </a:lvl4pPr>
            <a:lvl5pPr marL="2286000" marR="0" lvl="4" indent="-314960" algn="l" rtl="0">
              <a:spcBef>
                <a:spcPts val="340"/>
              </a:spcBef>
              <a:spcAft>
                <a:spcPts val="0"/>
              </a:spcAft>
              <a:buClr>
                <a:srgbClr val="88271B"/>
              </a:buClr>
              <a:buSzPts val="1360"/>
              <a:buFont typeface="Noto Sans Symbols"/>
              <a:buChar char="⚫"/>
              <a:defRPr sz="1600" b="0" i="0" u="none" strike="noStrike" cap="none">
                <a:solidFill>
                  <a:schemeClr val="lt1"/>
                </a:solidFill>
                <a:latin typeface="Constantia"/>
                <a:ea typeface="Constantia"/>
                <a:cs typeface="Constantia"/>
                <a:sym typeface="Constantia"/>
              </a:defRPr>
            </a:lvl5pPr>
            <a:lvl6pPr marL="2743200" marR="0" lvl="5" indent="-320357" algn="l" rtl="0">
              <a:spcBef>
                <a:spcPts val="340"/>
              </a:spcBef>
              <a:spcAft>
                <a:spcPts val="0"/>
              </a:spcAft>
              <a:buClr>
                <a:srgbClr val="88271B"/>
              </a:buClr>
              <a:buSzPts val="1445"/>
              <a:buFont typeface="Noto Sans Symbols"/>
              <a:buChar char="🖙"/>
              <a:defRPr sz="1700" b="0" i="0" u="none" strike="noStrike" cap="none">
                <a:solidFill>
                  <a:schemeClr val="lt1"/>
                </a:solidFill>
                <a:latin typeface="Constantia"/>
                <a:ea typeface="Constantia"/>
                <a:cs typeface="Constantia"/>
                <a:sym typeface="Constantia"/>
              </a:defRPr>
            </a:lvl6pPr>
            <a:lvl7pPr marL="3200400" marR="0" lvl="6" indent="-314960" algn="l" rtl="0">
              <a:spcBef>
                <a:spcPts val="340"/>
              </a:spcBef>
              <a:spcAft>
                <a:spcPts val="0"/>
              </a:spcAft>
              <a:buClr>
                <a:srgbClr val="88271B"/>
              </a:buClr>
              <a:buSzPts val="1360"/>
              <a:buFont typeface="Noto Sans Symbols"/>
              <a:buChar char="🖙"/>
              <a:defRPr sz="1600" b="0" i="0" u="none" strike="noStrike" cap="none">
                <a:solidFill>
                  <a:schemeClr val="lt1"/>
                </a:solidFill>
                <a:latin typeface="Constantia"/>
                <a:ea typeface="Constantia"/>
                <a:cs typeface="Constantia"/>
                <a:sym typeface="Constantia"/>
              </a:defRPr>
            </a:lvl7pPr>
            <a:lvl8pPr marL="3657600" marR="0" lvl="7" indent="-309562" algn="l" rtl="0">
              <a:spcBef>
                <a:spcPts val="340"/>
              </a:spcBef>
              <a:spcAft>
                <a:spcPts val="0"/>
              </a:spcAft>
              <a:buClr>
                <a:srgbClr val="88271B"/>
              </a:buClr>
              <a:buSzPts val="1275"/>
              <a:buFont typeface="Noto Sans Symbols"/>
              <a:buChar char="🖙"/>
              <a:defRPr sz="1500" b="0" i="0" u="none" strike="noStrike" cap="none">
                <a:solidFill>
                  <a:schemeClr val="lt1"/>
                </a:solidFill>
                <a:latin typeface="Constantia"/>
                <a:ea typeface="Constantia"/>
                <a:cs typeface="Constantia"/>
                <a:sym typeface="Constantia"/>
              </a:defRPr>
            </a:lvl8pPr>
            <a:lvl9pPr marL="4114800" marR="0" lvl="8" indent="-309562" algn="l" rtl="0">
              <a:spcBef>
                <a:spcPts val="340"/>
              </a:spcBef>
              <a:spcAft>
                <a:spcPts val="0"/>
              </a:spcAft>
              <a:buClr>
                <a:srgbClr val="88271B"/>
              </a:buClr>
              <a:buSzPts val="1275"/>
              <a:buFont typeface="Noto Sans Symbols"/>
              <a:buChar char="🖙"/>
              <a:defRPr sz="1500" b="0" i="0" u="none" strike="noStrike" cap="none">
                <a:solidFill>
                  <a:schemeClr val="lt1"/>
                </a:solidFill>
                <a:latin typeface="Constantia"/>
                <a:ea typeface="Constantia"/>
                <a:cs typeface="Constantia"/>
                <a:sym typeface="Constantia"/>
              </a:defRPr>
            </a:lvl9pPr>
          </a:lstStyle>
          <a:p>
            <a:endParaRPr/>
          </a:p>
        </p:txBody>
      </p:sp>
      <p:sp>
        <p:nvSpPr>
          <p:cNvPr id="7" name="Google Shape;7;p1"/>
          <p:cNvSpPr txBox="1">
            <a:spLocks noGrp="1"/>
          </p:cNvSpPr>
          <p:nvPr>
            <p:ph type="dt" idx="10"/>
          </p:nvPr>
        </p:nvSpPr>
        <p:spPr>
          <a:xfrm>
            <a:off x="5791200" y="6203667"/>
            <a:ext cx="2590800" cy="384048"/>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2"/>
                </a:solidFill>
                <a:latin typeface="Constantia"/>
                <a:ea typeface="Constantia"/>
                <a:cs typeface="Constantia"/>
                <a:sym typeface="Constantia"/>
              </a:defRPr>
            </a:lvl1pPr>
            <a:lvl2pPr marR="0" lvl="1"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2pPr>
            <a:lvl3pPr marR="0" lvl="2"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3pPr>
            <a:lvl4pPr marR="0" lvl="3"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4pPr>
            <a:lvl5pPr marR="0" lvl="4"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5pPr>
            <a:lvl6pPr marR="0" lvl="5"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6pPr>
            <a:lvl7pPr marR="0" lvl="6"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7pPr>
            <a:lvl8pPr marR="0" lvl="7"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8pPr>
            <a:lvl9pPr marR="0" lvl="8"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9pPr>
          </a:lstStyle>
          <a:p>
            <a:endParaRPr/>
          </a:p>
        </p:txBody>
      </p:sp>
      <p:sp>
        <p:nvSpPr>
          <p:cNvPr id="8" name="Google Shape;8;p1"/>
          <p:cNvSpPr txBox="1">
            <a:spLocks noGrp="1"/>
          </p:cNvSpPr>
          <p:nvPr>
            <p:ph type="ftr" idx="11"/>
          </p:nvPr>
        </p:nvSpPr>
        <p:spPr>
          <a:xfrm>
            <a:off x="2133600" y="6203667"/>
            <a:ext cx="3581400" cy="384048"/>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chemeClr val="lt2"/>
                </a:solidFill>
                <a:latin typeface="Constantia"/>
                <a:ea typeface="Constantia"/>
                <a:cs typeface="Constantia"/>
                <a:sym typeface="Constantia"/>
              </a:defRPr>
            </a:lvl1pPr>
            <a:lvl2pPr marR="0" lvl="1"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2pPr>
            <a:lvl3pPr marR="0" lvl="2"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3pPr>
            <a:lvl4pPr marR="0" lvl="3"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4pPr>
            <a:lvl5pPr marR="0" lvl="4"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5pPr>
            <a:lvl6pPr marR="0" lvl="5"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6pPr>
            <a:lvl7pPr marR="0" lvl="6"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7pPr>
            <a:lvl8pPr marR="0" lvl="7"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8pPr>
            <a:lvl9pPr marR="0" lvl="8" algn="l" rtl="0">
              <a:spcBef>
                <a:spcPts val="0"/>
              </a:spcBef>
              <a:spcAft>
                <a:spcPts val="0"/>
              </a:spcAft>
              <a:buSzPts val="1400"/>
              <a:buNone/>
              <a:defRPr sz="1800" b="0" i="0" u="none" strike="noStrike" cap="none">
                <a:solidFill>
                  <a:schemeClr val="lt1"/>
                </a:solidFill>
                <a:latin typeface="Constantia"/>
                <a:ea typeface="Constantia"/>
                <a:cs typeface="Constantia"/>
                <a:sym typeface="Constantia"/>
              </a:defRPr>
            </a:lvl9pPr>
          </a:lstStyle>
          <a:p>
            <a:endParaRPr/>
          </a:p>
        </p:txBody>
      </p:sp>
      <p:sp>
        <p:nvSpPr>
          <p:cNvPr id="9" name="Google Shape;9;p1"/>
          <p:cNvSpPr txBox="1">
            <a:spLocks noGrp="1"/>
          </p:cNvSpPr>
          <p:nvPr>
            <p:ph type="sldNum" idx="12"/>
          </p:nvPr>
        </p:nvSpPr>
        <p:spPr>
          <a:xfrm>
            <a:off x="8410575" y="6181531"/>
            <a:ext cx="609600" cy="457200"/>
          </a:xfrm>
          <a:prstGeom prst="rect">
            <a:avLst/>
          </a:prstGeom>
          <a:noFill/>
          <a:ln>
            <a:noFill/>
          </a:ln>
        </p:spPr>
        <p:txBody>
          <a:bodyPr spcFirstLastPara="1" wrap="square" lIns="0" tIns="0" rIns="0" bIns="0" anchor="ctr" anchorCtr="0">
            <a:noAutofit/>
          </a:bodyPr>
          <a:lstStyle>
            <a:lvl1pPr marL="0" marR="0" lvl="0" indent="0" algn="ctr" rtl="0">
              <a:spcBef>
                <a:spcPts val="0"/>
              </a:spcBef>
              <a:buNone/>
              <a:defRPr sz="1600" b="0" i="0" u="none" strike="noStrike" cap="none">
                <a:solidFill>
                  <a:schemeClr val="lt2"/>
                </a:solidFill>
                <a:latin typeface="Constantia"/>
                <a:ea typeface="Constantia"/>
                <a:cs typeface="Constantia"/>
                <a:sym typeface="Constantia"/>
              </a:defRPr>
            </a:lvl1pPr>
            <a:lvl2pPr marL="0" marR="0" lvl="1" indent="0" algn="ctr" rtl="0">
              <a:spcBef>
                <a:spcPts val="0"/>
              </a:spcBef>
              <a:buNone/>
              <a:defRPr sz="1600" b="0" i="0" u="none" strike="noStrike" cap="none">
                <a:solidFill>
                  <a:schemeClr val="lt2"/>
                </a:solidFill>
                <a:latin typeface="Constantia"/>
                <a:ea typeface="Constantia"/>
                <a:cs typeface="Constantia"/>
                <a:sym typeface="Constantia"/>
              </a:defRPr>
            </a:lvl2pPr>
            <a:lvl3pPr marL="0" marR="0" lvl="2" indent="0" algn="ctr" rtl="0">
              <a:spcBef>
                <a:spcPts val="0"/>
              </a:spcBef>
              <a:buNone/>
              <a:defRPr sz="1600" b="0" i="0" u="none" strike="noStrike" cap="none">
                <a:solidFill>
                  <a:schemeClr val="lt2"/>
                </a:solidFill>
                <a:latin typeface="Constantia"/>
                <a:ea typeface="Constantia"/>
                <a:cs typeface="Constantia"/>
                <a:sym typeface="Constantia"/>
              </a:defRPr>
            </a:lvl3pPr>
            <a:lvl4pPr marL="0" marR="0" lvl="3" indent="0" algn="ctr" rtl="0">
              <a:spcBef>
                <a:spcPts val="0"/>
              </a:spcBef>
              <a:buNone/>
              <a:defRPr sz="1600" b="0" i="0" u="none" strike="noStrike" cap="none">
                <a:solidFill>
                  <a:schemeClr val="lt2"/>
                </a:solidFill>
                <a:latin typeface="Constantia"/>
                <a:ea typeface="Constantia"/>
                <a:cs typeface="Constantia"/>
                <a:sym typeface="Constantia"/>
              </a:defRPr>
            </a:lvl4pPr>
            <a:lvl5pPr marL="0" marR="0" lvl="4" indent="0" algn="ctr" rtl="0">
              <a:spcBef>
                <a:spcPts val="0"/>
              </a:spcBef>
              <a:buNone/>
              <a:defRPr sz="1600" b="0" i="0" u="none" strike="noStrike" cap="none">
                <a:solidFill>
                  <a:schemeClr val="lt2"/>
                </a:solidFill>
                <a:latin typeface="Constantia"/>
                <a:ea typeface="Constantia"/>
                <a:cs typeface="Constantia"/>
                <a:sym typeface="Constantia"/>
              </a:defRPr>
            </a:lvl5pPr>
            <a:lvl6pPr marL="0" marR="0" lvl="5" indent="0" algn="ctr" rtl="0">
              <a:spcBef>
                <a:spcPts val="0"/>
              </a:spcBef>
              <a:buNone/>
              <a:defRPr sz="1600" b="0" i="0" u="none" strike="noStrike" cap="none">
                <a:solidFill>
                  <a:schemeClr val="lt2"/>
                </a:solidFill>
                <a:latin typeface="Constantia"/>
                <a:ea typeface="Constantia"/>
                <a:cs typeface="Constantia"/>
                <a:sym typeface="Constantia"/>
              </a:defRPr>
            </a:lvl6pPr>
            <a:lvl7pPr marL="0" marR="0" lvl="6" indent="0" algn="ctr" rtl="0">
              <a:spcBef>
                <a:spcPts val="0"/>
              </a:spcBef>
              <a:buNone/>
              <a:defRPr sz="1600" b="0" i="0" u="none" strike="noStrike" cap="none">
                <a:solidFill>
                  <a:schemeClr val="lt2"/>
                </a:solidFill>
                <a:latin typeface="Constantia"/>
                <a:ea typeface="Constantia"/>
                <a:cs typeface="Constantia"/>
                <a:sym typeface="Constantia"/>
              </a:defRPr>
            </a:lvl7pPr>
            <a:lvl8pPr marL="0" marR="0" lvl="7" indent="0" algn="ctr" rtl="0">
              <a:spcBef>
                <a:spcPts val="0"/>
              </a:spcBef>
              <a:buNone/>
              <a:defRPr sz="1600" b="0" i="0" u="none" strike="noStrike" cap="none">
                <a:solidFill>
                  <a:schemeClr val="lt2"/>
                </a:solidFill>
                <a:latin typeface="Constantia"/>
                <a:ea typeface="Constantia"/>
                <a:cs typeface="Constantia"/>
                <a:sym typeface="Constantia"/>
              </a:defRPr>
            </a:lvl8pPr>
            <a:lvl9pPr marL="0" marR="0" lvl="8" indent="0" algn="ctr" rtl="0">
              <a:spcBef>
                <a:spcPts val="0"/>
              </a:spcBef>
              <a:buNone/>
              <a:defRPr sz="1600" b="0" i="0" u="none" strike="noStrike" cap="none">
                <a:solidFill>
                  <a:schemeClr val="lt2"/>
                </a:solidFill>
                <a:latin typeface="Constantia"/>
                <a:ea typeface="Constantia"/>
                <a:cs typeface="Constantia"/>
                <a:sym typeface="Constantia"/>
              </a:defRPr>
            </a:lvl9pPr>
          </a:lstStyle>
          <a:p>
            <a:pPr marL="0" lvl="0" indent="0" algn="ctr" rtl="0">
              <a:spcBef>
                <a:spcPts val="0"/>
              </a:spcBef>
              <a:spcAft>
                <a:spcPts val="0"/>
              </a:spcAft>
              <a:buNone/>
            </a:pPr>
            <a:fld id="{00000000-1234-1234-1234-123412341234}" type="slidenum">
              <a:rPr lang="uk-UA"/>
              <a:t>‹#›</a:t>
            </a:fld>
            <a:endParaRPr/>
          </a:p>
        </p:txBody>
      </p:sp>
      <p:sp>
        <p:nvSpPr>
          <p:cNvPr id="10" name="Google Shape;10;p1"/>
          <p:cNvSpPr txBox="1">
            <a:spLocks noGrp="1"/>
          </p:cNvSpPr>
          <p:nvPr>
            <p:ph type="title"/>
          </p:nvPr>
        </p:nvSpPr>
        <p:spPr>
          <a:xfrm>
            <a:off x="457200" y="152400"/>
            <a:ext cx="8229600" cy="1219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rgbClr val="F9F9F9"/>
              </a:buClr>
              <a:buSzPts val="4200"/>
              <a:buFont typeface="Constantia"/>
              <a:buNone/>
              <a:defRPr sz="4200" b="0" i="0" u="none" strike="noStrike" cap="none">
                <a:solidFill>
                  <a:srgbClr val="F9F9F9"/>
                </a:solidFill>
                <a:latin typeface="Constantia"/>
                <a:ea typeface="Constantia"/>
                <a:cs typeface="Constantia"/>
                <a:sym typeface="Constant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3"/>
          <p:cNvSpPr txBox="1">
            <a:spLocks noGrp="1"/>
          </p:cNvSpPr>
          <p:nvPr>
            <p:ph type="body" idx="1"/>
          </p:nvPr>
        </p:nvSpPr>
        <p:spPr>
          <a:xfrm>
            <a:off x="467544" y="476672"/>
            <a:ext cx="8208912" cy="5976664"/>
          </a:xfrm>
          <a:prstGeom prst="rect">
            <a:avLst/>
          </a:prstGeom>
          <a:solidFill>
            <a:schemeClr val="lt1"/>
          </a:solidFill>
          <a:ln w="381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274320" lvl="0" indent="-274320" algn="ctr" rtl="0">
              <a:spcBef>
                <a:spcPts val="0"/>
              </a:spcBef>
              <a:spcAft>
                <a:spcPts val="0"/>
              </a:spcAft>
              <a:buSzPts val="2720"/>
              <a:buNone/>
            </a:pPr>
            <a:endParaRPr sz="3200">
              <a:solidFill>
                <a:srgbClr val="002060"/>
              </a:solidFill>
            </a:endParaRPr>
          </a:p>
          <a:p>
            <a:pPr marL="274320" lvl="0" indent="-274320" algn="ctr" rtl="0">
              <a:spcBef>
                <a:spcPts val="600"/>
              </a:spcBef>
              <a:spcAft>
                <a:spcPts val="0"/>
              </a:spcAft>
              <a:buSzPts val="2720"/>
              <a:buNone/>
            </a:pPr>
            <a:endParaRPr sz="3200">
              <a:solidFill>
                <a:srgbClr val="002060"/>
              </a:solidFill>
            </a:endParaRPr>
          </a:p>
          <a:p>
            <a:pPr marL="274320" lvl="0" indent="-274320" algn="ctr" rtl="0">
              <a:spcBef>
                <a:spcPts val="600"/>
              </a:spcBef>
              <a:spcAft>
                <a:spcPts val="0"/>
              </a:spcAft>
              <a:buSzPts val="3400"/>
              <a:buNone/>
            </a:pPr>
            <a:r>
              <a:rPr lang="uk-UA" sz="4000">
                <a:solidFill>
                  <a:srgbClr val="002060"/>
                </a:solidFill>
                <a:latin typeface="Constantia"/>
                <a:ea typeface="Constantia"/>
                <a:cs typeface="Constantia"/>
                <a:sym typeface="Constantia"/>
              </a:rPr>
              <a:t>Основи економічної теорії </a:t>
            </a:r>
            <a:endParaRPr/>
          </a:p>
          <a:p>
            <a:pPr marL="274320" lvl="0" indent="-274320" algn="ctr" rtl="0">
              <a:spcBef>
                <a:spcPts val="600"/>
              </a:spcBef>
              <a:spcAft>
                <a:spcPts val="0"/>
              </a:spcAft>
              <a:buSzPts val="2720"/>
              <a:buNone/>
            </a:pPr>
            <a:endParaRPr sz="3200">
              <a:solidFill>
                <a:srgbClr val="002060"/>
              </a:solidFill>
            </a:endParaRPr>
          </a:p>
          <a:p>
            <a:pPr marL="274320" lvl="0" indent="-274320" algn="ctr" rtl="0">
              <a:spcBef>
                <a:spcPts val="600"/>
              </a:spcBef>
              <a:spcAft>
                <a:spcPts val="0"/>
              </a:spcAft>
              <a:buSzPts val="3400"/>
              <a:buNone/>
            </a:pPr>
            <a:r>
              <a:rPr lang="uk-UA" sz="4000">
                <a:solidFill>
                  <a:srgbClr val="002060"/>
                </a:solidFill>
                <a:latin typeface="Constantia"/>
                <a:ea typeface="Constantia"/>
                <a:cs typeface="Constantia"/>
                <a:sym typeface="Constantia"/>
              </a:rPr>
              <a:t>Тема 1. Предмет і метод економічної теорії</a:t>
            </a:r>
            <a:endParaRPr sz="4000">
              <a:solidFill>
                <a:srgbClr val="002060"/>
              </a:solidFill>
            </a:endParaRPr>
          </a:p>
          <a:p>
            <a:pPr marL="274320" lvl="0" indent="-274320" algn="ctr" rtl="0">
              <a:spcBef>
                <a:spcPts val="600"/>
              </a:spcBef>
              <a:spcAft>
                <a:spcPts val="0"/>
              </a:spcAft>
              <a:buSzPts val="3400"/>
              <a:buNone/>
            </a:pPr>
            <a:endParaRPr sz="400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rtl="0">
              <a:spcBef>
                <a:spcPts val="0"/>
              </a:spcBef>
              <a:spcAft>
                <a:spcPts val="0"/>
              </a:spcAft>
              <a:buSzPts val="2720"/>
              <a:buChar char="⚫"/>
            </a:pPr>
            <a:r>
              <a:rPr lang="uk-UA" sz="3200" b="1" i="1" dirty="0" smtClean="0">
                <a:solidFill>
                  <a:srgbClr val="002060"/>
                </a:solidFill>
              </a:rPr>
              <a:t>Обмін</a:t>
            </a:r>
            <a:r>
              <a:rPr lang="uk-UA" sz="3200" i="1" dirty="0" smtClean="0">
                <a:solidFill>
                  <a:srgbClr val="002060"/>
                </a:solidFill>
              </a:rPr>
              <a:t> – </a:t>
            </a:r>
            <a:r>
              <a:rPr lang="uk-UA" sz="3200" dirty="0" smtClean="0">
                <a:solidFill>
                  <a:srgbClr val="002060"/>
                </a:solidFill>
              </a:rPr>
              <a:t>це процес, коли в результаті розподілу доходи обмінюються на товари та послуги.</a:t>
            </a:r>
          </a:p>
          <a:p>
            <a:pPr marL="274320" lvl="0" indent="-274320" rtl="0">
              <a:spcBef>
                <a:spcPts val="0"/>
              </a:spcBef>
              <a:spcAft>
                <a:spcPts val="0"/>
              </a:spcAft>
              <a:buSzPts val="2720"/>
              <a:buChar char="⚫"/>
            </a:pPr>
            <a:r>
              <a:rPr lang="uk-UA" sz="3200" dirty="0" smtClean="0">
                <a:solidFill>
                  <a:srgbClr val="002060"/>
                </a:solidFill>
              </a:rPr>
              <a:t>В широкому розумінні обмін – це система ринкових відносин.</a:t>
            </a:r>
            <a:endParaRPr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79"/>
            <a:ext cx="8229600" cy="1010489"/>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Структурні складові </a:t>
            </a:r>
            <a:br>
              <a:rPr lang="uk-UA" sz="2800" b="1" dirty="0" smtClean="0">
                <a:solidFill>
                  <a:srgbClr val="002060"/>
                </a:solidFill>
              </a:rPr>
            </a:br>
            <a:r>
              <a:rPr lang="uk-UA" sz="2800" b="1" dirty="0" smtClean="0">
                <a:solidFill>
                  <a:srgbClr val="002060"/>
                </a:solidFill>
              </a:rPr>
              <a:t>системи економічних відносин</a:t>
            </a:r>
            <a:endParaRPr sz="2800" b="1" dirty="0">
              <a:solidFill>
                <a:srgbClr val="002060"/>
              </a:solidFill>
            </a:endParaRPr>
          </a:p>
        </p:txBody>
      </p:sp>
    </p:spTree>
    <p:extLst>
      <p:ext uri="{BB962C8B-B14F-4D97-AF65-F5344CB8AC3E}">
        <p14:creationId xmlns:p14="http://schemas.microsoft.com/office/powerpoint/2010/main" val="1154145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rtl="0">
              <a:spcBef>
                <a:spcPts val="0"/>
              </a:spcBef>
              <a:spcAft>
                <a:spcPts val="0"/>
              </a:spcAft>
              <a:buSzPts val="2720"/>
              <a:buChar char="⚫"/>
            </a:pPr>
            <a:r>
              <a:rPr lang="uk-UA" sz="3200" b="1" i="1" dirty="0" smtClean="0">
                <a:solidFill>
                  <a:srgbClr val="002060"/>
                </a:solidFill>
              </a:rPr>
              <a:t>Споживання</a:t>
            </a:r>
            <a:r>
              <a:rPr lang="uk-UA" sz="3200" i="1" dirty="0" smtClean="0">
                <a:solidFill>
                  <a:srgbClr val="002060"/>
                </a:solidFill>
              </a:rPr>
              <a:t> – </a:t>
            </a:r>
            <a:r>
              <a:rPr lang="uk-UA" sz="3200" dirty="0" smtClean="0">
                <a:solidFill>
                  <a:srgbClr val="002060"/>
                </a:solidFill>
              </a:rPr>
              <a:t>це процес використання отриманих в результаті розподілу і обміну матеріальних благ для задоволення потреб.</a:t>
            </a:r>
          </a:p>
          <a:p>
            <a:pPr marL="274320" lvl="0" indent="-274320" rtl="0">
              <a:spcBef>
                <a:spcPts val="0"/>
              </a:spcBef>
              <a:spcAft>
                <a:spcPts val="0"/>
              </a:spcAft>
              <a:buSzPts val="2720"/>
              <a:buChar char="⚫"/>
            </a:pPr>
            <a:r>
              <a:rPr lang="uk-UA" sz="3200" dirty="0" smtClean="0">
                <a:solidFill>
                  <a:srgbClr val="002060"/>
                </a:solidFill>
              </a:rPr>
              <a:t>Вирізняють 2 види споживання: виробниче і особисте.</a:t>
            </a:r>
            <a:endParaRPr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79"/>
            <a:ext cx="8229600" cy="1010489"/>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Структурні складові </a:t>
            </a:r>
            <a:br>
              <a:rPr lang="uk-UA" sz="2800" b="1" dirty="0" smtClean="0">
                <a:solidFill>
                  <a:srgbClr val="002060"/>
                </a:solidFill>
              </a:rPr>
            </a:br>
            <a:r>
              <a:rPr lang="uk-UA" sz="2800" b="1" dirty="0" smtClean="0">
                <a:solidFill>
                  <a:srgbClr val="002060"/>
                </a:solidFill>
              </a:rPr>
              <a:t>системи економічних відносин</a:t>
            </a:r>
            <a:endParaRPr sz="2800" b="1" dirty="0">
              <a:solidFill>
                <a:srgbClr val="002060"/>
              </a:solidFill>
            </a:endParaRPr>
          </a:p>
        </p:txBody>
      </p:sp>
    </p:spTree>
    <p:extLst>
      <p:ext uri="{BB962C8B-B14F-4D97-AF65-F5344CB8AC3E}">
        <p14:creationId xmlns:p14="http://schemas.microsoft.com/office/powerpoint/2010/main" val="3169737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128953"/>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a:spcBef>
                <a:spcPts val="0"/>
              </a:spcBef>
              <a:buSzPts val="2720"/>
            </a:pPr>
            <a:r>
              <a:rPr lang="uk-UA" sz="3200" dirty="0" smtClean="0"/>
              <a:t>Продуктивні сили - це сукупність засобів виробництва, працівників з їхніми фізичними і розумовими здібностями, науки, технологій, інформації, методів організації та управління виробництвом, що забезпечують створення матеріальних і духовних благ, необхідних для задоволення потреб людей. </a:t>
            </a:r>
            <a:endParaRPr lang="uk-UA" dirty="0">
              <a:solidFill>
                <a:srgbClr val="002060"/>
              </a:solidFill>
            </a:endParaRPr>
          </a:p>
        </p:txBody>
      </p:sp>
      <p:sp>
        <p:nvSpPr>
          <p:cNvPr id="108" name="Google Shape;108;p16"/>
          <p:cNvSpPr txBox="1">
            <a:spLocks noGrp="1"/>
          </p:cNvSpPr>
          <p:nvPr>
            <p:ph type="title"/>
          </p:nvPr>
        </p:nvSpPr>
        <p:spPr>
          <a:xfrm>
            <a:off x="457200" y="351693"/>
            <a:ext cx="8229600" cy="1184030"/>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ЕКОНОМІЧНІ КАТЕГОРІЇ</a:t>
            </a:r>
            <a:endParaRPr sz="2800" b="1" dirty="0">
              <a:solidFill>
                <a:srgbClr val="002060"/>
              </a:solidFill>
            </a:endParaRPr>
          </a:p>
        </p:txBody>
      </p:sp>
    </p:spTree>
    <p:extLst>
      <p:ext uri="{BB962C8B-B14F-4D97-AF65-F5344CB8AC3E}">
        <p14:creationId xmlns:p14="http://schemas.microsoft.com/office/powerpoint/2010/main" val="1164337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rtl="0">
              <a:spcBef>
                <a:spcPts val="0"/>
              </a:spcBef>
              <a:spcAft>
                <a:spcPts val="0"/>
              </a:spcAft>
              <a:buSzPts val="2720"/>
              <a:buChar char="⚫"/>
            </a:pPr>
            <a:r>
              <a:rPr lang="uk-UA" sz="3200" b="1" i="1" dirty="0" smtClean="0">
                <a:solidFill>
                  <a:srgbClr val="002060"/>
                </a:solidFill>
              </a:rPr>
              <a:t>Виробничі відносини – </a:t>
            </a:r>
            <a:r>
              <a:rPr lang="uk-UA" sz="3200" dirty="0" smtClean="0">
                <a:solidFill>
                  <a:srgbClr val="002060"/>
                </a:solidFill>
              </a:rPr>
              <a:t>це весь комплекс стосунків між людьми, людьми та засобами виробництва, що виникають у процесах створення продукції, її розподілу, обміну та споживання</a:t>
            </a:r>
            <a:endParaRPr dirty="0" smtClean="0"/>
          </a:p>
          <a:p>
            <a:pPr marL="274320" lvl="0" indent="-133985" algn="l" rtl="0">
              <a:spcBef>
                <a:spcPts val="600"/>
              </a:spcBef>
              <a:spcAft>
                <a:spcPts val="0"/>
              </a:spcAft>
              <a:buSzPts val="2210"/>
              <a:buNone/>
            </a:pPr>
            <a:endParaRPr dirty="0" smtClean="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79"/>
            <a:ext cx="8229600" cy="1010489"/>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ЕКОНОМІЧНІ КАТЕГОРІЇ</a:t>
            </a:r>
            <a:endParaRPr sz="2800" b="1" dirty="0">
              <a:solidFill>
                <a:srgbClr val="002060"/>
              </a:solidFill>
            </a:endParaRPr>
          </a:p>
        </p:txBody>
      </p:sp>
    </p:spTree>
    <p:extLst>
      <p:ext uri="{BB962C8B-B14F-4D97-AF65-F5344CB8AC3E}">
        <p14:creationId xmlns:p14="http://schemas.microsoft.com/office/powerpoint/2010/main" val="2332359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title"/>
          </p:nvPr>
        </p:nvSpPr>
        <p:spPr>
          <a:xfrm>
            <a:off x="539552" y="404664"/>
            <a:ext cx="8064896" cy="5760640"/>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240"/>
              <a:buFont typeface="Constantia"/>
              <a:buNone/>
            </a:pPr>
            <a:r>
              <a:rPr lang="uk-UA" sz="3240">
                <a:solidFill>
                  <a:srgbClr val="002060"/>
                </a:solidFill>
              </a:rPr>
              <a:t>Структура загальної економічної теорії</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r>
              <a:rPr lang="uk-UA" sz="3240">
                <a:solidFill>
                  <a:srgbClr val="002060"/>
                </a:solidFill>
              </a:rPr>
              <a:t/>
            </a:r>
            <a:br>
              <a:rPr lang="uk-UA" sz="3240">
                <a:solidFill>
                  <a:srgbClr val="002060"/>
                </a:solidFill>
              </a:rPr>
            </a:br>
            <a:endParaRPr sz="3240">
              <a:solidFill>
                <a:srgbClr val="002060"/>
              </a:solidFill>
            </a:endParaRPr>
          </a:p>
        </p:txBody>
      </p:sp>
      <p:grpSp>
        <p:nvGrpSpPr>
          <p:cNvPr id="132" name="Google Shape;132;p19"/>
          <p:cNvGrpSpPr/>
          <p:nvPr/>
        </p:nvGrpSpPr>
        <p:grpSpPr>
          <a:xfrm>
            <a:off x="457200" y="1340769"/>
            <a:ext cx="8363272" cy="5237760"/>
            <a:chOff x="0" y="144017"/>
            <a:chExt cx="8363272" cy="5237760"/>
          </a:xfrm>
        </p:grpSpPr>
        <p:sp>
          <p:nvSpPr>
            <p:cNvPr id="133" name="Google Shape;133;p19"/>
            <p:cNvSpPr/>
            <p:nvPr/>
          </p:nvSpPr>
          <p:spPr>
            <a:xfrm>
              <a:off x="0" y="144017"/>
              <a:ext cx="8363272" cy="109441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9"/>
            <p:cNvSpPr txBox="1"/>
            <p:nvPr/>
          </p:nvSpPr>
          <p:spPr>
            <a:xfrm>
              <a:off x="0" y="144017"/>
              <a:ext cx="8363272" cy="1094415"/>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None/>
              </a:pPr>
              <a:r>
                <a:rPr lang="uk-UA" sz="2400" b="1" i="1" u="none" strike="noStrike" cap="none">
                  <a:solidFill>
                    <a:srgbClr val="002060"/>
                  </a:solidFill>
                  <a:latin typeface="Constantia"/>
                  <a:ea typeface="Constantia"/>
                  <a:cs typeface="Constantia"/>
                  <a:sym typeface="Constantia"/>
                </a:rPr>
                <a:t>Основи економічної теорії (політекономія)</a:t>
              </a:r>
              <a:r>
                <a:rPr lang="uk-UA" sz="2400" b="0" i="1" u="none" strike="noStrike" cap="none">
                  <a:solidFill>
                    <a:srgbClr val="002060"/>
                  </a:solidFill>
                  <a:latin typeface="Constantia"/>
                  <a:ea typeface="Constantia"/>
                  <a:cs typeface="Constantia"/>
                  <a:sym typeface="Constantia"/>
                </a:rPr>
                <a:t> – </a:t>
              </a:r>
              <a:r>
                <a:rPr lang="uk-UA" sz="2200" b="0" i="1" u="none" strike="noStrike" cap="none">
                  <a:solidFill>
                    <a:srgbClr val="002060"/>
                  </a:solidFill>
                  <a:latin typeface="Constantia"/>
                  <a:ea typeface="Constantia"/>
                  <a:cs typeface="Constantia"/>
                  <a:sym typeface="Constantia"/>
                </a:rPr>
                <a:t>фундаментальна, методологічна частина економічної науки </a:t>
              </a:r>
              <a:endParaRPr sz="2200" b="0" i="0" u="none" strike="noStrike" cap="none">
                <a:solidFill>
                  <a:srgbClr val="002060"/>
                </a:solidFill>
                <a:latin typeface="Constantia"/>
                <a:ea typeface="Constantia"/>
                <a:cs typeface="Constantia"/>
                <a:sym typeface="Constantia"/>
              </a:endParaRPr>
            </a:p>
          </p:txBody>
        </p:sp>
        <p:sp>
          <p:nvSpPr>
            <p:cNvPr id="135" name="Google Shape;135;p19"/>
            <p:cNvSpPr/>
            <p:nvPr/>
          </p:nvSpPr>
          <p:spPr>
            <a:xfrm>
              <a:off x="0" y="1368152"/>
              <a:ext cx="8363272" cy="91728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9"/>
            <p:cNvSpPr txBox="1"/>
            <p:nvPr/>
          </p:nvSpPr>
          <p:spPr>
            <a:xfrm>
              <a:off x="0" y="1368152"/>
              <a:ext cx="8363272" cy="91728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None/>
              </a:pPr>
              <a:r>
                <a:rPr lang="uk-UA" sz="2400" b="1" i="1" u="none" strike="noStrike" cap="none">
                  <a:solidFill>
                    <a:srgbClr val="002060"/>
                  </a:solidFill>
                  <a:latin typeface="Constantia"/>
                  <a:ea typeface="Constantia"/>
                  <a:cs typeface="Constantia"/>
                  <a:sym typeface="Constantia"/>
                </a:rPr>
                <a:t>Мікроекономіка</a:t>
              </a:r>
              <a:r>
                <a:rPr lang="uk-UA" sz="2200" b="1" i="1" u="none" strike="noStrike" cap="none">
                  <a:solidFill>
                    <a:srgbClr val="002060"/>
                  </a:solidFill>
                  <a:latin typeface="Constantia"/>
                  <a:ea typeface="Constantia"/>
                  <a:cs typeface="Constantia"/>
                  <a:sym typeface="Constantia"/>
                </a:rPr>
                <a:t> </a:t>
              </a:r>
              <a:r>
                <a:rPr lang="uk-UA" sz="2200" b="0" i="1" u="none" strike="noStrike" cap="none">
                  <a:solidFill>
                    <a:srgbClr val="002060"/>
                  </a:solidFill>
                  <a:latin typeface="Constantia"/>
                  <a:ea typeface="Constantia"/>
                  <a:cs typeface="Constantia"/>
                  <a:sym typeface="Constantia"/>
                </a:rPr>
                <a:t>– вивчає економічні процеси і поведінку економічних суб'єктів первинної ланки </a:t>
              </a:r>
              <a:endParaRPr sz="2200" b="1" i="0" u="none" strike="noStrike" cap="none">
                <a:solidFill>
                  <a:srgbClr val="002060"/>
                </a:solidFill>
                <a:latin typeface="Constantia"/>
                <a:ea typeface="Constantia"/>
                <a:cs typeface="Constantia"/>
                <a:sym typeface="Constantia"/>
              </a:endParaRPr>
            </a:p>
          </p:txBody>
        </p:sp>
        <p:sp>
          <p:nvSpPr>
            <p:cNvPr id="137" name="Google Shape;137;p19"/>
            <p:cNvSpPr/>
            <p:nvPr/>
          </p:nvSpPr>
          <p:spPr>
            <a:xfrm>
              <a:off x="0" y="2376264"/>
              <a:ext cx="8363272" cy="91728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9"/>
            <p:cNvSpPr txBox="1"/>
            <p:nvPr/>
          </p:nvSpPr>
          <p:spPr>
            <a:xfrm>
              <a:off x="0" y="2376264"/>
              <a:ext cx="8363272" cy="91728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None/>
              </a:pPr>
              <a:r>
                <a:rPr lang="uk-UA" sz="2400" b="1" i="1" u="none" strike="noStrike" cap="none">
                  <a:solidFill>
                    <a:srgbClr val="002060"/>
                  </a:solidFill>
                  <a:latin typeface="Constantia"/>
                  <a:ea typeface="Constantia"/>
                  <a:cs typeface="Constantia"/>
                  <a:sym typeface="Constantia"/>
                </a:rPr>
                <a:t>Макроекономіка</a:t>
              </a:r>
              <a:r>
                <a:rPr lang="uk-UA" sz="2200" b="1" i="1" u="none" strike="noStrike" cap="none">
                  <a:solidFill>
                    <a:srgbClr val="002060"/>
                  </a:solidFill>
                  <a:latin typeface="Constantia"/>
                  <a:ea typeface="Constantia"/>
                  <a:cs typeface="Constantia"/>
                  <a:sym typeface="Constantia"/>
                </a:rPr>
                <a:t> – </a:t>
              </a:r>
              <a:r>
                <a:rPr lang="uk-UA" sz="2200" b="0" i="1" u="none" strike="noStrike" cap="none">
                  <a:solidFill>
                    <a:srgbClr val="002060"/>
                  </a:solidFill>
                  <a:latin typeface="Constantia"/>
                  <a:ea typeface="Constantia"/>
                  <a:cs typeface="Constantia"/>
                  <a:sym typeface="Constantia"/>
                </a:rPr>
                <a:t>закономірності функціонування господарства в цілому.</a:t>
              </a:r>
              <a:endParaRPr sz="2200" b="0" i="0" u="none" strike="noStrike" cap="none">
                <a:solidFill>
                  <a:srgbClr val="002060"/>
                </a:solidFill>
                <a:latin typeface="Constantia"/>
                <a:ea typeface="Constantia"/>
                <a:cs typeface="Constantia"/>
                <a:sym typeface="Constantia"/>
              </a:endParaRPr>
            </a:p>
          </p:txBody>
        </p:sp>
        <p:sp>
          <p:nvSpPr>
            <p:cNvPr id="139" name="Google Shape;139;p19"/>
            <p:cNvSpPr/>
            <p:nvPr/>
          </p:nvSpPr>
          <p:spPr>
            <a:xfrm>
              <a:off x="0" y="3384376"/>
              <a:ext cx="8363272" cy="91728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9"/>
            <p:cNvSpPr txBox="1"/>
            <p:nvPr/>
          </p:nvSpPr>
          <p:spPr>
            <a:xfrm>
              <a:off x="0" y="3384376"/>
              <a:ext cx="8363272" cy="91728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None/>
              </a:pPr>
              <a:r>
                <a:rPr lang="uk-UA" sz="2400" b="1" i="1" u="none" strike="noStrike" cap="none">
                  <a:solidFill>
                    <a:srgbClr val="002060"/>
                  </a:solidFill>
                  <a:latin typeface="Constantia"/>
                  <a:ea typeface="Constantia"/>
                  <a:cs typeface="Constantia"/>
                  <a:sym typeface="Constantia"/>
                </a:rPr>
                <a:t>Мезоекономіка</a:t>
              </a:r>
              <a:r>
                <a:rPr lang="uk-UA" sz="2200" b="0" i="1" u="none" strike="noStrike" cap="none">
                  <a:solidFill>
                    <a:srgbClr val="002060"/>
                  </a:solidFill>
                  <a:latin typeface="Constantia"/>
                  <a:ea typeface="Constantia"/>
                  <a:cs typeface="Constantia"/>
                  <a:sym typeface="Constantia"/>
                </a:rPr>
                <a:t> – вивчає галузі та підсистеми національної економіки</a:t>
              </a:r>
              <a:endParaRPr sz="2200" b="0" i="0" u="none" strike="noStrike" cap="none">
                <a:solidFill>
                  <a:srgbClr val="002060"/>
                </a:solidFill>
                <a:latin typeface="Constantia"/>
                <a:ea typeface="Constantia"/>
                <a:cs typeface="Constantia"/>
                <a:sym typeface="Constantia"/>
              </a:endParaRPr>
            </a:p>
          </p:txBody>
        </p:sp>
        <p:sp>
          <p:nvSpPr>
            <p:cNvPr id="141" name="Google Shape;141;p19"/>
            <p:cNvSpPr/>
            <p:nvPr/>
          </p:nvSpPr>
          <p:spPr>
            <a:xfrm>
              <a:off x="0" y="4464497"/>
              <a:ext cx="8363272" cy="91728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9"/>
            <p:cNvSpPr txBox="1"/>
            <p:nvPr/>
          </p:nvSpPr>
          <p:spPr>
            <a:xfrm>
              <a:off x="0" y="4392488"/>
              <a:ext cx="8363272" cy="91728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None/>
              </a:pPr>
              <a:r>
                <a:rPr lang="uk-UA" sz="2400" b="1" i="1" u="none" strike="noStrike" cap="none" dirty="0" err="1">
                  <a:solidFill>
                    <a:srgbClr val="002060"/>
                  </a:solidFill>
                  <a:latin typeface="Constantia"/>
                  <a:ea typeface="Constantia"/>
                  <a:cs typeface="Constantia"/>
                  <a:sym typeface="Constantia"/>
                </a:rPr>
                <a:t>Мегаекономіка</a:t>
              </a:r>
              <a:r>
                <a:rPr lang="uk-UA" sz="2200" b="1" i="1" u="none" strike="noStrike" cap="none" dirty="0">
                  <a:solidFill>
                    <a:srgbClr val="002060"/>
                  </a:solidFill>
                  <a:latin typeface="Constantia"/>
                  <a:ea typeface="Constantia"/>
                  <a:cs typeface="Constantia"/>
                  <a:sym typeface="Constantia"/>
                </a:rPr>
                <a:t> – </a:t>
              </a:r>
              <a:r>
                <a:rPr lang="uk-UA" sz="2200" b="0" i="1" u="none" strike="noStrike" cap="none" dirty="0">
                  <a:solidFill>
                    <a:srgbClr val="002060"/>
                  </a:solidFill>
                  <a:latin typeface="Constantia"/>
                  <a:ea typeface="Constantia"/>
                  <a:cs typeface="Constantia"/>
                  <a:sym typeface="Constantia"/>
                </a:rPr>
                <a:t>вивчає світову економіку в цілому. </a:t>
              </a:r>
              <a:endParaRPr sz="2200" b="0" i="0" u="none" strike="noStrike" cap="none" dirty="0">
                <a:solidFill>
                  <a:srgbClr val="002060"/>
                </a:solidFill>
                <a:latin typeface="Constantia"/>
                <a:ea typeface="Constantia"/>
                <a:cs typeface="Constantia"/>
                <a:sym typeface="Constantia"/>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0"/>
          <p:cNvSpPr txBox="1">
            <a:spLocks noGrp="1"/>
          </p:cNvSpPr>
          <p:nvPr>
            <p:ph type="title"/>
          </p:nvPr>
        </p:nvSpPr>
        <p:spPr>
          <a:xfrm>
            <a:off x="539552" y="332656"/>
            <a:ext cx="8064896" cy="6048672"/>
          </a:xfrm>
          <a:prstGeom prst="rect">
            <a:avLst/>
          </a:prstGeom>
          <a:solidFill>
            <a:schemeClr val="lt1"/>
          </a:solidFill>
          <a:ln>
            <a:noFill/>
          </a:ln>
        </p:spPr>
        <p:txBody>
          <a:bodyPr spcFirstLastPara="1" wrap="square" lIns="91425" tIns="45700" rIns="91425" bIns="45700" anchor="b" anchorCtr="0">
            <a:noAutofit/>
          </a:bodyPr>
          <a:lstStyle/>
          <a:p>
            <a:pPr marL="0" lvl="0" indent="0" algn="l" rtl="0">
              <a:spcBef>
                <a:spcPts val="0"/>
              </a:spcBef>
              <a:spcAft>
                <a:spcPts val="0"/>
              </a:spcAft>
              <a:buClr>
                <a:srgbClr val="002060"/>
              </a:buClr>
              <a:buSzPts val="4200"/>
              <a:buFont typeface="Constantia"/>
              <a:buNone/>
            </a:pPr>
            <a:r>
              <a:rPr lang="uk-UA">
                <a:solidFill>
                  <a:srgbClr val="002060"/>
                </a:solidFill>
              </a:rPr>
              <a:t>Економічна теорія (А.Сміт)</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endParaRPr>
              <a:solidFill>
                <a:srgbClr val="002060"/>
              </a:solidFill>
            </a:endParaRPr>
          </a:p>
        </p:txBody>
      </p:sp>
      <p:grpSp>
        <p:nvGrpSpPr>
          <p:cNvPr id="148" name="Google Shape;148;p20"/>
          <p:cNvGrpSpPr/>
          <p:nvPr/>
        </p:nvGrpSpPr>
        <p:grpSpPr>
          <a:xfrm>
            <a:off x="457200" y="1524055"/>
            <a:ext cx="8229600" cy="4571888"/>
            <a:chOff x="0" y="55"/>
            <a:chExt cx="8229600" cy="4571888"/>
          </a:xfrm>
        </p:grpSpPr>
        <p:sp>
          <p:nvSpPr>
            <p:cNvPr id="149" name="Google Shape;149;p20"/>
            <p:cNvSpPr/>
            <p:nvPr/>
          </p:nvSpPr>
          <p:spPr>
            <a:xfrm rot="5400000">
              <a:off x="4704052" y="-1518321"/>
              <a:ext cx="1784151" cy="5266944"/>
            </a:xfrm>
            <a:prstGeom prst="round2SameRect">
              <a:avLst>
                <a:gd name="adj1" fmla="val 16667"/>
                <a:gd name="adj2" fmla="val 0"/>
              </a:avLst>
            </a:prstGeom>
            <a:solidFill>
              <a:srgbClr val="EFCECA">
                <a:alpha val="89803"/>
              </a:srgbClr>
            </a:solidFill>
            <a:ln w="38100" cap="flat" cmpd="sng">
              <a:solidFill>
                <a:srgbClr val="EFCECA">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0"/>
            <p:cNvSpPr txBox="1"/>
            <p:nvPr/>
          </p:nvSpPr>
          <p:spPr>
            <a:xfrm>
              <a:off x="2962654" y="316230"/>
              <a:ext cx="5015486" cy="1600200"/>
            </a:xfrm>
            <a:prstGeom prst="rect">
              <a:avLst/>
            </a:prstGeom>
            <a:noFill/>
            <a:ln>
              <a:noFill/>
            </a:ln>
          </p:spPr>
          <p:txBody>
            <a:bodyPr spcFirstLastPara="1" wrap="square" lIns="118100" tIns="59050" rIns="118100" bIns="59050" anchor="ctr" anchorCtr="0">
              <a:noAutofit/>
            </a:bodyPr>
            <a:lstStyle/>
            <a:p>
              <a:pPr marL="285750" marR="0" lvl="1" indent="-285750" algn="l" rtl="0">
                <a:lnSpc>
                  <a:spcPct val="90000"/>
                </a:lnSpc>
                <a:spcBef>
                  <a:spcPts val="0"/>
                </a:spcBef>
                <a:spcAft>
                  <a:spcPts val="0"/>
                </a:spcAft>
                <a:buClr>
                  <a:srgbClr val="002060"/>
                </a:buClr>
                <a:buSzPts val="3100"/>
                <a:buFont typeface="Constantia"/>
                <a:buChar char="•"/>
              </a:pPr>
              <a:r>
                <a:rPr lang="uk-UA" sz="3100" b="0" i="0" u="none" strike="noStrike" cap="none" dirty="0">
                  <a:solidFill>
                    <a:srgbClr val="002060"/>
                  </a:solidFill>
                  <a:latin typeface="Constantia"/>
                  <a:ea typeface="Constantia"/>
                  <a:cs typeface="Constantia"/>
                  <a:sym typeface="Constantia"/>
                </a:rPr>
                <a:t>Вивчає фактичний стан економіки.</a:t>
              </a:r>
              <a:endParaRPr sz="3100" b="0" i="0" u="none" strike="noStrike" cap="none" dirty="0">
                <a:solidFill>
                  <a:srgbClr val="002060"/>
                </a:solidFill>
                <a:latin typeface="Constantia"/>
                <a:ea typeface="Constantia"/>
                <a:cs typeface="Constantia"/>
                <a:sym typeface="Constantia"/>
              </a:endParaRPr>
            </a:p>
            <a:p>
              <a:pPr marL="285750" marR="0" lvl="1" indent="-285750" algn="l" rtl="0">
                <a:lnSpc>
                  <a:spcPct val="90000"/>
                </a:lnSpc>
                <a:spcBef>
                  <a:spcPts val="465"/>
                </a:spcBef>
                <a:spcAft>
                  <a:spcPts val="0"/>
                </a:spcAft>
                <a:buClr>
                  <a:srgbClr val="002060"/>
                </a:buClr>
                <a:buSzPts val="3100"/>
                <a:buFont typeface="Constantia"/>
                <a:buChar char="•"/>
              </a:pPr>
              <a:r>
                <a:rPr lang="uk-UA" sz="3100" b="0" i="0" u="none" strike="noStrike" cap="none" dirty="0">
                  <a:solidFill>
                    <a:srgbClr val="002060"/>
                  </a:solidFill>
                  <a:latin typeface="Constantia"/>
                  <a:ea typeface="Constantia"/>
                  <a:cs typeface="Constantia"/>
                  <a:sym typeface="Constantia"/>
                </a:rPr>
                <a:t>Яка вона </a:t>
              </a:r>
              <a:r>
                <a:rPr lang="uk-UA" sz="3100" b="0" i="0" u="none" strike="noStrike" cap="none" dirty="0" smtClean="0">
                  <a:solidFill>
                    <a:srgbClr val="002060"/>
                  </a:solidFill>
                  <a:latin typeface="Constantia"/>
                  <a:ea typeface="Constantia"/>
                  <a:cs typeface="Constantia"/>
                  <a:sym typeface="Constantia"/>
                </a:rPr>
                <a:t>є.</a:t>
              </a:r>
              <a:endParaRPr sz="3100" b="0" i="0" u="none" strike="noStrike" cap="none" dirty="0">
                <a:solidFill>
                  <a:srgbClr val="002060"/>
                </a:solidFill>
                <a:latin typeface="Constantia"/>
                <a:ea typeface="Constantia"/>
                <a:cs typeface="Constantia"/>
                <a:sym typeface="Constantia"/>
              </a:endParaRPr>
            </a:p>
          </p:txBody>
        </p:sp>
        <p:sp>
          <p:nvSpPr>
            <p:cNvPr id="151" name="Google Shape;151;p20"/>
            <p:cNvSpPr/>
            <p:nvPr/>
          </p:nvSpPr>
          <p:spPr>
            <a:xfrm>
              <a:off x="0" y="55"/>
              <a:ext cx="2962656" cy="2230189"/>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0"/>
            <p:cNvSpPr txBox="1"/>
            <p:nvPr/>
          </p:nvSpPr>
          <p:spPr>
            <a:xfrm>
              <a:off x="0" y="55"/>
              <a:ext cx="2962656" cy="2230189"/>
            </a:xfrm>
            <a:prstGeom prst="rect">
              <a:avLst/>
            </a:prstGeom>
            <a:noFill/>
            <a:ln>
              <a:noFill/>
            </a:ln>
          </p:spPr>
          <p:txBody>
            <a:bodyPr spcFirstLastPara="1" wrap="square" lIns="125725" tIns="62850" rIns="125725" bIns="62850" anchor="ctr" anchorCtr="0">
              <a:noAutofit/>
            </a:bodyPr>
            <a:lstStyle/>
            <a:p>
              <a:pPr marL="0" marR="0" lvl="0" indent="0" algn="ctr" rtl="0">
                <a:lnSpc>
                  <a:spcPct val="90000"/>
                </a:lnSpc>
                <a:spcBef>
                  <a:spcPts val="0"/>
                </a:spcBef>
                <a:spcAft>
                  <a:spcPts val="0"/>
                </a:spcAft>
                <a:buNone/>
              </a:pPr>
              <a:r>
                <a:rPr lang="uk-UA" sz="3300" b="0" i="0" u="none" strike="noStrike" cap="none">
                  <a:solidFill>
                    <a:srgbClr val="002060"/>
                  </a:solidFill>
                  <a:latin typeface="Constantia"/>
                  <a:ea typeface="Constantia"/>
                  <a:cs typeface="Constantia"/>
                  <a:sym typeface="Constantia"/>
                </a:rPr>
                <a:t>Позитивна економічна теорія</a:t>
              </a:r>
              <a:endParaRPr sz="3300" b="0" i="0" u="none" strike="noStrike" cap="none">
                <a:solidFill>
                  <a:srgbClr val="002060"/>
                </a:solidFill>
                <a:latin typeface="Constantia"/>
                <a:ea typeface="Constantia"/>
                <a:cs typeface="Constantia"/>
                <a:sym typeface="Constantia"/>
              </a:endParaRPr>
            </a:p>
          </p:txBody>
        </p:sp>
        <p:sp>
          <p:nvSpPr>
            <p:cNvPr id="153" name="Google Shape;153;p20"/>
            <p:cNvSpPr/>
            <p:nvPr/>
          </p:nvSpPr>
          <p:spPr>
            <a:xfrm rot="5400000">
              <a:off x="4704052" y="823377"/>
              <a:ext cx="1784151" cy="5266944"/>
            </a:xfrm>
            <a:prstGeom prst="round2SameRect">
              <a:avLst>
                <a:gd name="adj1" fmla="val 16667"/>
                <a:gd name="adj2" fmla="val 0"/>
              </a:avLst>
            </a:prstGeom>
            <a:solidFill>
              <a:srgbClr val="EFCECA">
                <a:alpha val="89803"/>
              </a:srgbClr>
            </a:solidFill>
            <a:ln w="38100" cap="flat" cmpd="sng">
              <a:solidFill>
                <a:srgbClr val="EFCECA">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0"/>
            <p:cNvSpPr txBox="1"/>
            <p:nvPr/>
          </p:nvSpPr>
          <p:spPr>
            <a:xfrm>
              <a:off x="2962654" y="2695571"/>
              <a:ext cx="5184594" cy="1653354"/>
            </a:xfrm>
            <a:prstGeom prst="rect">
              <a:avLst/>
            </a:prstGeom>
            <a:noFill/>
            <a:ln>
              <a:noFill/>
            </a:ln>
          </p:spPr>
          <p:txBody>
            <a:bodyPr spcFirstLastPara="1" wrap="square" lIns="118100" tIns="59050" rIns="118100" bIns="59050" anchor="ctr" anchorCtr="0">
              <a:noAutofit/>
            </a:bodyPr>
            <a:lstStyle/>
            <a:p>
              <a:pPr marL="285750" marR="0" lvl="1" indent="-285750" algn="l" rtl="0">
                <a:lnSpc>
                  <a:spcPct val="90000"/>
                </a:lnSpc>
                <a:spcBef>
                  <a:spcPts val="0"/>
                </a:spcBef>
                <a:spcAft>
                  <a:spcPts val="0"/>
                </a:spcAft>
                <a:buClr>
                  <a:srgbClr val="002060"/>
                </a:buClr>
                <a:buSzPts val="3100"/>
                <a:buFont typeface="Constantia"/>
                <a:buChar char="•"/>
              </a:pPr>
              <a:r>
                <a:rPr lang="uk-UA" sz="3100" b="0" i="0" u="none" strike="noStrike" cap="none" dirty="0">
                  <a:solidFill>
                    <a:srgbClr val="002060"/>
                  </a:solidFill>
                  <a:latin typeface="Constantia"/>
                  <a:ea typeface="Constantia"/>
                  <a:cs typeface="Constantia"/>
                  <a:sym typeface="Constantia"/>
                </a:rPr>
                <a:t>Вдосконалення економічно системи.</a:t>
              </a:r>
              <a:endParaRPr sz="3100" b="0" i="0" u="none" strike="noStrike" cap="none" dirty="0">
                <a:solidFill>
                  <a:srgbClr val="002060"/>
                </a:solidFill>
                <a:latin typeface="Constantia"/>
                <a:ea typeface="Constantia"/>
                <a:cs typeface="Constantia"/>
                <a:sym typeface="Constantia"/>
              </a:endParaRPr>
            </a:p>
            <a:p>
              <a:pPr marL="285750" marR="0" lvl="1" indent="-285750" algn="l" rtl="0">
                <a:lnSpc>
                  <a:spcPct val="90000"/>
                </a:lnSpc>
                <a:spcBef>
                  <a:spcPts val="465"/>
                </a:spcBef>
                <a:spcAft>
                  <a:spcPts val="0"/>
                </a:spcAft>
                <a:buClr>
                  <a:srgbClr val="002060"/>
                </a:buClr>
                <a:buSzPts val="3100"/>
                <a:buFont typeface="Constantia"/>
                <a:buChar char="•"/>
              </a:pPr>
              <a:r>
                <a:rPr lang="uk-UA" sz="3100" b="0" i="0" u="none" strike="noStrike" cap="none" dirty="0">
                  <a:solidFill>
                    <a:srgbClr val="002060"/>
                  </a:solidFill>
                  <a:latin typeface="Constantia"/>
                  <a:ea typeface="Constantia"/>
                  <a:cs typeface="Constantia"/>
                  <a:sym typeface="Constantia"/>
                </a:rPr>
                <a:t>Якою вона повинна </a:t>
              </a:r>
              <a:r>
                <a:rPr lang="uk-UA" sz="3100" b="0" i="0" u="none" strike="noStrike" cap="none" dirty="0" smtClean="0">
                  <a:solidFill>
                    <a:srgbClr val="002060"/>
                  </a:solidFill>
                  <a:latin typeface="Constantia"/>
                  <a:ea typeface="Constantia"/>
                  <a:cs typeface="Constantia"/>
                  <a:sym typeface="Constantia"/>
                </a:rPr>
                <a:t>бути.</a:t>
              </a:r>
              <a:endParaRPr sz="3100" b="0" i="0" u="none" strike="noStrike" cap="none" dirty="0">
                <a:solidFill>
                  <a:srgbClr val="002060"/>
                </a:solidFill>
                <a:latin typeface="Constantia"/>
                <a:ea typeface="Constantia"/>
                <a:cs typeface="Constantia"/>
                <a:sym typeface="Constantia"/>
              </a:endParaRPr>
            </a:p>
          </p:txBody>
        </p:sp>
        <p:sp>
          <p:nvSpPr>
            <p:cNvPr id="155" name="Google Shape;155;p20"/>
            <p:cNvSpPr/>
            <p:nvPr/>
          </p:nvSpPr>
          <p:spPr>
            <a:xfrm>
              <a:off x="0" y="2341754"/>
              <a:ext cx="2962656" cy="2230189"/>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0"/>
            <p:cNvSpPr txBox="1"/>
            <p:nvPr/>
          </p:nvSpPr>
          <p:spPr>
            <a:xfrm>
              <a:off x="0" y="2341754"/>
              <a:ext cx="2962656" cy="2230189"/>
            </a:xfrm>
            <a:prstGeom prst="rect">
              <a:avLst/>
            </a:prstGeom>
            <a:noFill/>
            <a:ln>
              <a:noFill/>
            </a:ln>
          </p:spPr>
          <p:txBody>
            <a:bodyPr spcFirstLastPara="1" wrap="square" lIns="125725" tIns="62850" rIns="125725" bIns="62850" anchor="ctr" anchorCtr="0">
              <a:noAutofit/>
            </a:bodyPr>
            <a:lstStyle/>
            <a:p>
              <a:pPr marL="0" marR="0" lvl="0" indent="0" algn="ctr" rtl="0">
                <a:lnSpc>
                  <a:spcPct val="90000"/>
                </a:lnSpc>
                <a:spcBef>
                  <a:spcPts val="0"/>
                </a:spcBef>
                <a:spcAft>
                  <a:spcPts val="0"/>
                </a:spcAft>
                <a:buNone/>
              </a:pPr>
              <a:r>
                <a:rPr lang="uk-UA" sz="3300" b="0" i="0" u="none" strike="noStrike" cap="none">
                  <a:solidFill>
                    <a:srgbClr val="002060"/>
                  </a:solidFill>
                  <a:latin typeface="Constantia"/>
                  <a:ea typeface="Constantia"/>
                  <a:cs typeface="Constantia"/>
                  <a:sym typeface="Constantia"/>
                </a:rPr>
                <a:t>Нормативна економічна теорія</a:t>
              </a:r>
              <a:endParaRPr sz="33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2"/>
          <p:cNvSpPr txBox="1">
            <a:spLocks noGrp="1"/>
          </p:cNvSpPr>
          <p:nvPr>
            <p:ph type="title"/>
          </p:nvPr>
        </p:nvSpPr>
        <p:spPr>
          <a:xfrm>
            <a:off x="683568" y="332656"/>
            <a:ext cx="7920880" cy="6192688"/>
          </a:xfrm>
          <a:prstGeom prst="rect">
            <a:avLst/>
          </a:prstGeom>
          <a:solidFill>
            <a:schemeClr val="lt1"/>
          </a:solidFill>
          <a:ln>
            <a:noFill/>
          </a:ln>
        </p:spPr>
        <p:txBody>
          <a:bodyPr spcFirstLastPara="1" wrap="square" lIns="91425" tIns="45700" rIns="91425" bIns="45700" anchor="b" anchorCtr="0">
            <a:noAutofit/>
          </a:bodyPr>
          <a:lstStyle/>
          <a:p>
            <a:pPr marL="0" lvl="0" indent="0" algn="l" rtl="0">
              <a:spcBef>
                <a:spcPts val="0"/>
              </a:spcBef>
              <a:spcAft>
                <a:spcPts val="0"/>
              </a:spcAft>
              <a:buClr>
                <a:srgbClr val="002060"/>
              </a:buClr>
              <a:buSzPts val="3780"/>
              <a:buFont typeface="Constantia"/>
              <a:buNone/>
            </a:pPr>
            <a:r>
              <a:rPr lang="uk-UA" sz="3780">
                <a:solidFill>
                  <a:srgbClr val="002060"/>
                </a:solidFill>
              </a:rPr>
              <a:t>Методи економічної теорії</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endParaRPr sz="3780">
              <a:solidFill>
                <a:srgbClr val="002060"/>
              </a:solidFill>
            </a:endParaRPr>
          </a:p>
        </p:txBody>
      </p:sp>
      <p:sp>
        <p:nvSpPr>
          <p:cNvPr id="168" name="Google Shape;168;p22"/>
          <p:cNvSpPr/>
          <p:nvPr/>
        </p:nvSpPr>
        <p:spPr>
          <a:xfrm>
            <a:off x="683568" y="1196752"/>
            <a:ext cx="7715190" cy="1004804"/>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3600" b="0" i="0" u="none" strike="noStrike" cap="none">
                <a:solidFill>
                  <a:srgbClr val="002060"/>
                </a:solidFill>
                <a:latin typeface="Constantia"/>
                <a:ea typeface="Constantia"/>
                <a:cs typeface="Constantia"/>
                <a:sym typeface="Constantia"/>
              </a:rPr>
              <a:t>Загальнонаукові методи:</a:t>
            </a:r>
            <a:endParaRPr sz="3600" b="0" i="0" u="none" strike="noStrike" cap="none">
              <a:solidFill>
                <a:srgbClr val="002060"/>
              </a:solidFill>
              <a:latin typeface="Constantia"/>
              <a:ea typeface="Constantia"/>
              <a:cs typeface="Constantia"/>
              <a:sym typeface="Constantia"/>
            </a:endParaRPr>
          </a:p>
        </p:txBody>
      </p:sp>
      <p:sp>
        <p:nvSpPr>
          <p:cNvPr id="169" name="Google Shape;169;p22"/>
          <p:cNvSpPr/>
          <p:nvPr/>
        </p:nvSpPr>
        <p:spPr>
          <a:xfrm>
            <a:off x="752123" y="2346724"/>
            <a:ext cx="7646635" cy="2056896"/>
          </a:xfrm>
          <a:prstGeom prst="rect">
            <a:avLst/>
          </a:prstGeom>
          <a:solidFill>
            <a:srgbClr val="FFC000"/>
          </a:solidFill>
          <a:ln>
            <a:noFill/>
          </a:ln>
        </p:spPr>
        <p:txBody>
          <a:bodyPr spcFirstLastPara="1" wrap="square" lIns="91425" tIns="45700" rIns="91425" bIns="45700" anchor="t" anchorCtr="0">
            <a:noAutofit/>
          </a:bodyPr>
          <a:lstStyle/>
          <a:p>
            <a:pPr marL="114300" marR="0" lvl="1" indent="-152400" algn="l" rtl="0">
              <a:lnSpc>
                <a:spcPct val="75000"/>
              </a:lnSpc>
              <a:spcBef>
                <a:spcPts val="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діалектика;</a:t>
            </a:r>
            <a:endParaRPr sz="2400" b="0" i="0" u="none" strike="noStrike" cap="none" dirty="0">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системний метод;</a:t>
            </a:r>
            <a:endParaRPr sz="2400" b="0" i="0" u="none" strike="noStrike" cap="none" dirty="0">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структурно-функціональний метод;</a:t>
            </a:r>
            <a:endParaRPr sz="2400" b="0" i="0" u="none" strike="noStrike" cap="none" dirty="0">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 наукової абстракції;</a:t>
            </a:r>
            <a:endParaRPr sz="2400" b="0" i="0" u="none" strike="noStrike" cap="none" dirty="0">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аналіз та синтез;</a:t>
            </a:r>
            <a:endParaRPr sz="2400" b="0" i="0" u="none" strike="noStrike" cap="none" dirty="0">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dirty="0">
                <a:solidFill>
                  <a:srgbClr val="002060"/>
                </a:solidFill>
                <a:latin typeface="Constantia"/>
                <a:ea typeface="Constantia"/>
                <a:cs typeface="Constantia"/>
                <a:sym typeface="Constantia"/>
              </a:rPr>
              <a:t>історичний.</a:t>
            </a:r>
            <a:endParaRPr sz="2400" b="0" i="0" u="none" strike="noStrike" cap="none" dirty="0">
              <a:solidFill>
                <a:srgbClr val="002060"/>
              </a:solidFill>
              <a:latin typeface="Constantia"/>
              <a:ea typeface="Constantia"/>
              <a:cs typeface="Constantia"/>
              <a:sym typeface="Constantia"/>
            </a:endParaRPr>
          </a:p>
        </p:txBody>
      </p:sp>
      <p:sp>
        <p:nvSpPr>
          <p:cNvPr id="170" name="Google Shape;170;p22"/>
          <p:cNvSpPr/>
          <p:nvPr/>
        </p:nvSpPr>
        <p:spPr>
          <a:xfrm>
            <a:off x="683568" y="4520561"/>
            <a:ext cx="7770008" cy="81687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800" b="0" i="0" u="none" strike="noStrike" cap="none">
                <a:solidFill>
                  <a:srgbClr val="002060"/>
                </a:solidFill>
                <a:latin typeface="Constantia"/>
                <a:ea typeface="Constantia"/>
                <a:cs typeface="Constantia"/>
                <a:sym typeface="Constantia"/>
              </a:rPr>
              <a:t>Спеціальні методи:</a:t>
            </a:r>
            <a:endParaRPr sz="2800" b="0" i="0" u="none" strike="noStrike" cap="none">
              <a:solidFill>
                <a:srgbClr val="002060"/>
              </a:solidFill>
              <a:latin typeface="Constantia"/>
              <a:ea typeface="Constantia"/>
              <a:cs typeface="Constantia"/>
              <a:sym typeface="Constantia"/>
            </a:endParaRPr>
          </a:p>
        </p:txBody>
      </p:sp>
      <p:sp>
        <p:nvSpPr>
          <p:cNvPr id="171" name="Google Shape;171;p22"/>
          <p:cNvSpPr/>
          <p:nvPr/>
        </p:nvSpPr>
        <p:spPr>
          <a:xfrm>
            <a:off x="752123" y="5454372"/>
            <a:ext cx="7667138" cy="816870"/>
          </a:xfrm>
          <a:prstGeom prst="rect">
            <a:avLst/>
          </a:prstGeom>
          <a:solidFill>
            <a:srgbClr val="FFC000"/>
          </a:solidFill>
          <a:ln>
            <a:noFill/>
          </a:ln>
        </p:spPr>
        <p:txBody>
          <a:bodyPr spcFirstLastPara="1" wrap="square" lIns="91425" tIns="45700" rIns="91425" bIns="45700" anchor="t" anchorCtr="0">
            <a:noAutofit/>
          </a:bodyPr>
          <a:lstStyle/>
          <a:p>
            <a:pPr marL="114300" marR="0" lvl="1" indent="-152400" algn="l" rtl="0">
              <a:lnSpc>
                <a:spcPct val="75000"/>
              </a:lnSpc>
              <a:spcBef>
                <a:spcPts val="0"/>
              </a:spcBef>
              <a:spcAft>
                <a:spcPts val="0"/>
              </a:spcAft>
              <a:buClr>
                <a:srgbClr val="002060"/>
              </a:buClr>
              <a:buSzPts val="2400"/>
              <a:buFont typeface="Constantia"/>
              <a:buChar char="•"/>
            </a:pPr>
            <a:r>
              <a:rPr lang="uk-UA" sz="2400" b="0" i="0" u="none" strike="noStrike" cap="none">
                <a:solidFill>
                  <a:srgbClr val="002060"/>
                </a:solidFill>
                <a:latin typeface="Constantia"/>
                <a:ea typeface="Constantia"/>
                <a:cs typeface="Constantia"/>
                <a:sym typeface="Constantia"/>
              </a:rPr>
              <a:t>економічне моделювання;</a:t>
            </a:r>
            <a:endParaRPr sz="2400" b="0" i="0" u="none" strike="noStrike" cap="none">
              <a:solidFill>
                <a:srgbClr val="002060"/>
              </a:solidFill>
              <a:latin typeface="Constantia"/>
              <a:ea typeface="Constantia"/>
              <a:cs typeface="Constantia"/>
              <a:sym typeface="Constantia"/>
            </a:endParaRPr>
          </a:p>
          <a:p>
            <a:pPr marL="114300" marR="0" lvl="1" indent="-152400" algn="l" rtl="0">
              <a:lnSpc>
                <a:spcPct val="75000"/>
              </a:lnSpc>
              <a:spcBef>
                <a:spcPts val="480"/>
              </a:spcBef>
              <a:spcAft>
                <a:spcPts val="0"/>
              </a:spcAft>
              <a:buClr>
                <a:srgbClr val="002060"/>
              </a:buClr>
              <a:buSzPts val="2400"/>
              <a:buFont typeface="Constantia"/>
              <a:buChar char="•"/>
            </a:pPr>
            <a:r>
              <a:rPr lang="uk-UA" sz="2400" b="0" i="0" u="none" strike="noStrike" cap="none">
                <a:solidFill>
                  <a:srgbClr val="002060"/>
                </a:solidFill>
                <a:latin typeface="Constantia"/>
                <a:ea typeface="Constantia"/>
                <a:cs typeface="Constantia"/>
                <a:sym typeface="Constantia"/>
              </a:rPr>
              <a:t>економічний експеримент.</a:t>
            </a:r>
            <a:endParaRPr sz="2400" b="0" i="0" u="none" strike="noStrike" cap="none">
              <a:solidFill>
                <a:srgbClr val="002060"/>
              </a:solidFill>
              <a:latin typeface="Constantia"/>
              <a:ea typeface="Constantia"/>
              <a:cs typeface="Constantia"/>
              <a:sym typeface="Constanti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body" idx="1"/>
          </p:nvPr>
        </p:nvSpPr>
        <p:spPr>
          <a:xfrm>
            <a:off x="457200" y="1524000"/>
            <a:ext cx="8219256" cy="4857328"/>
          </a:xfrm>
          <a:prstGeom prst="rect">
            <a:avLst/>
          </a:prstGeom>
          <a:solidFill>
            <a:schemeClr val="lt1"/>
          </a:solidFill>
          <a:ln>
            <a:noFill/>
          </a:ln>
        </p:spPr>
        <p:txBody>
          <a:bodyPr spcFirstLastPara="1" wrap="square" lIns="91425" tIns="45700" rIns="91425" bIns="45700" anchor="t" anchorCtr="0">
            <a:noAutofit/>
          </a:bodyPr>
          <a:lstStyle/>
          <a:p>
            <a:pPr marL="274320" lvl="0" indent="-80010" algn="l" rtl="0">
              <a:spcBef>
                <a:spcPts val="0"/>
              </a:spcBef>
              <a:spcAft>
                <a:spcPts val="0"/>
              </a:spcAft>
              <a:buClr>
                <a:srgbClr val="0070C0"/>
              </a:buClr>
              <a:buSzPts val="3060"/>
              <a:buNone/>
            </a:pPr>
            <a:endParaRPr sz="3600">
              <a:solidFill>
                <a:srgbClr val="002060"/>
              </a:solidFill>
            </a:endParaRPr>
          </a:p>
          <a:p>
            <a:pPr marL="274320" lvl="0" indent="-274320" algn="l" rtl="0">
              <a:spcBef>
                <a:spcPts val="600"/>
              </a:spcBef>
              <a:spcAft>
                <a:spcPts val="0"/>
              </a:spcAft>
              <a:buClr>
                <a:srgbClr val="0070C0"/>
              </a:buClr>
              <a:buSzPts val="3060"/>
              <a:buChar char="⚫"/>
            </a:pPr>
            <a:r>
              <a:rPr lang="uk-UA" sz="3600">
                <a:solidFill>
                  <a:srgbClr val="002060"/>
                </a:solidFill>
              </a:rPr>
              <a:t>Науково-пізнавальна</a:t>
            </a:r>
            <a:endParaRPr/>
          </a:p>
          <a:p>
            <a:pPr marL="274320" lvl="0" indent="-274320" algn="l" rtl="0">
              <a:spcBef>
                <a:spcPts val="600"/>
              </a:spcBef>
              <a:spcAft>
                <a:spcPts val="0"/>
              </a:spcAft>
              <a:buClr>
                <a:srgbClr val="0070C0"/>
              </a:buClr>
              <a:buSzPts val="3060"/>
              <a:buChar char="⚫"/>
            </a:pPr>
            <a:r>
              <a:rPr lang="uk-UA" sz="3600">
                <a:solidFill>
                  <a:srgbClr val="002060"/>
                </a:solidFill>
              </a:rPr>
              <a:t>Критична</a:t>
            </a:r>
            <a:endParaRPr/>
          </a:p>
          <a:p>
            <a:pPr marL="274320" lvl="0" indent="-274320" algn="l" rtl="0">
              <a:spcBef>
                <a:spcPts val="600"/>
              </a:spcBef>
              <a:spcAft>
                <a:spcPts val="0"/>
              </a:spcAft>
              <a:buClr>
                <a:srgbClr val="0070C0"/>
              </a:buClr>
              <a:buSzPts val="3060"/>
              <a:buChar char="⚫"/>
            </a:pPr>
            <a:r>
              <a:rPr lang="uk-UA" sz="3600">
                <a:solidFill>
                  <a:srgbClr val="002060"/>
                </a:solidFill>
              </a:rPr>
              <a:t>Практична (прагматична)</a:t>
            </a:r>
            <a:endParaRPr/>
          </a:p>
          <a:p>
            <a:pPr marL="274320" lvl="0" indent="-274320" algn="l" rtl="0">
              <a:spcBef>
                <a:spcPts val="600"/>
              </a:spcBef>
              <a:spcAft>
                <a:spcPts val="0"/>
              </a:spcAft>
              <a:buClr>
                <a:srgbClr val="0070C0"/>
              </a:buClr>
              <a:buSzPts val="3060"/>
              <a:buChar char="⚫"/>
            </a:pPr>
            <a:r>
              <a:rPr lang="uk-UA" sz="3600">
                <a:solidFill>
                  <a:srgbClr val="002060"/>
                </a:solidFill>
              </a:rPr>
              <a:t>Прогностична</a:t>
            </a:r>
            <a:endParaRPr/>
          </a:p>
          <a:p>
            <a:pPr marL="274320" lvl="0" indent="-274320" algn="l" rtl="0">
              <a:spcBef>
                <a:spcPts val="600"/>
              </a:spcBef>
              <a:spcAft>
                <a:spcPts val="0"/>
              </a:spcAft>
              <a:buClr>
                <a:srgbClr val="0070C0"/>
              </a:buClr>
              <a:buSzPts val="3060"/>
              <a:buChar char="⚫"/>
            </a:pPr>
            <a:r>
              <a:rPr lang="uk-UA" sz="3600">
                <a:solidFill>
                  <a:srgbClr val="002060"/>
                </a:solidFill>
              </a:rPr>
              <a:t>Методологічна </a:t>
            </a:r>
            <a:endParaRPr/>
          </a:p>
          <a:p>
            <a:pPr marL="274320" lvl="0" indent="-274320" algn="l" rtl="0">
              <a:spcBef>
                <a:spcPts val="600"/>
              </a:spcBef>
              <a:spcAft>
                <a:spcPts val="0"/>
              </a:spcAft>
              <a:buClr>
                <a:srgbClr val="0070C0"/>
              </a:buClr>
              <a:buSzPts val="3060"/>
              <a:buChar char="⚫"/>
            </a:pPr>
            <a:r>
              <a:rPr lang="uk-UA" sz="3600">
                <a:solidFill>
                  <a:srgbClr val="002060"/>
                </a:solidFill>
              </a:rPr>
              <a:t>Виховна</a:t>
            </a:r>
            <a:endParaRPr/>
          </a:p>
          <a:p>
            <a:pPr marL="274320" lvl="0" indent="-274320" algn="l" rtl="0">
              <a:spcBef>
                <a:spcPts val="600"/>
              </a:spcBef>
              <a:spcAft>
                <a:spcPts val="0"/>
              </a:spcAft>
              <a:buSzPts val="2210"/>
              <a:buNone/>
            </a:pPr>
            <a:endParaRPr>
              <a:solidFill>
                <a:srgbClr val="002060"/>
              </a:solidFill>
            </a:endParaRPr>
          </a:p>
        </p:txBody>
      </p:sp>
      <p:sp>
        <p:nvSpPr>
          <p:cNvPr id="162" name="Google Shape;162;p21"/>
          <p:cNvSpPr txBox="1">
            <a:spLocks noGrp="1"/>
          </p:cNvSpPr>
          <p:nvPr>
            <p:ph type="title"/>
          </p:nvPr>
        </p:nvSpPr>
        <p:spPr>
          <a:xfrm>
            <a:off x="457200" y="548680"/>
            <a:ext cx="8229600" cy="1224136"/>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a:solidFill>
                  <a:srgbClr val="002060"/>
                </a:solidFill>
              </a:rPr>
              <a:t>Функції економічної теорії</a:t>
            </a:r>
            <a:endParaRPr>
              <a:solidFill>
                <a:srgbClr val="002060"/>
              </a:solidFill>
            </a:endParaRPr>
          </a:p>
        </p:txBody>
      </p:sp>
    </p:spTree>
    <p:extLst>
      <p:ext uri="{BB962C8B-B14F-4D97-AF65-F5344CB8AC3E}">
        <p14:creationId xmlns:p14="http://schemas.microsoft.com/office/powerpoint/2010/main" val="1553653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1835150" y="2924175"/>
            <a:ext cx="633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ru-RU"/>
          </a:p>
        </p:txBody>
      </p:sp>
      <p:pic>
        <p:nvPicPr>
          <p:cNvPr id="17411" name="Picture 8" descr="C:\Documents and Settings\Администратор\Рабочий стол\економыка\financial_econom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1"/>
          <p:cNvSpPr txBox="1">
            <a:spLocks noChangeArrowheads="1"/>
          </p:cNvSpPr>
          <p:nvPr/>
        </p:nvSpPr>
        <p:spPr bwMode="auto">
          <a:xfrm>
            <a:off x="261938" y="1773238"/>
            <a:ext cx="8882062"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uk-UA" altLang="ru-RU" sz="9600" b="1" i="1">
                <a:solidFill>
                  <a:srgbClr val="FF0066"/>
                </a:solidFill>
                <a:latin typeface="Monotype Corsiva" pitchFamily="66" charset="0"/>
              </a:rPr>
              <a:t>Етапи розвитку </a:t>
            </a:r>
            <a:endParaRPr lang="ru-RU" altLang="ru-RU" sz="9600">
              <a:solidFill>
                <a:srgbClr val="FF0066"/>
              </a:solidFill>
              <a:latin typeface="Monotype Corsiva" pitchFamily="66" charset="0"/>
            </a:endParaRPr>
          </a:p>
          <a:p>
            <a:pPr algn="ctr" eaLnBrk="1" hangingPunct="1"/>
            <a:r>
              <a:rPr lang="uk-UA" altLang="ru-RU" sz="9600" b="1" i="1">
                <a:solidFill>
                  <a:srgbClr val="FF0066"/>
                </a:solidFill>
                <a:latin typeface="Monotype Corsiva" pitchFamily="66" charset="0"/>
              </a:rPr>
              <a:t>економічної науки </a:t>
            </a:r>
            <a:endParaRPr lang="ru-RU" altLang="ru-RU" sz="9600">
              <a:solidFill>
                <a:srgbClr val="FF0066"/>
              </a:solidFill>
              <a:latin typeface="Monotype Corsiva" pitchFamily="66" charset="0"/>
            </a:endParaRPr>
          </a:p>
        </p:txBody>
      </p:sp>
    </p:spTree>
    <p:extLst>
      <p:ext uri="{BB962C8B-B14F-4D97-AF65-F5344CB8AC3E}">
        <p14:creationId xmlns:p14="http://schemas.microsoft.com/office/powerpoint/2010/main" val="701420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anim calcmode="lin" valueType="num">
                                      <p:cBhvr>
                                        <p:cTn id="7" dur="500" fill="hold"/>
                                        <p:tgtEl>
                                          <p:spTgt spid="922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220">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anim calcmode="lin" valueType="num">
                                      <p:cBhvr>
                                        <p:cTn id="11" dur="500" fill="hold"/>
                                        <p:tgtEl>
                                          <p:spTgt spid="9220">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9220">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21" name="Text Box 5"/>
          <p:cNvSpPr txBox="1">
            <a:spLocks noChangeArrowheads="1"/>
          </p:cNvSpPr>
          <p:nvPr/>
        </p:nvSpPr>
        <p:spPr bwMode="auto">
          <a:xfrm>
            <a:off x="250825" y="404813"/>
            <a:ext cx="42049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2400" b="1" i="1" dirty="0">
                <a:solidFill>
                  <a:srgbClr val="002060"/>
                </a:solidFill>
                <a:latin typeface="Lucida Calligraphy" pitchFamily="66" charset="0"/>
              </a:rPr>
              <a:t>Меркантилізм</a:t>
            </a:r>
            <a:r>
              <a:rPr lang="uk-UA" altLang="ru-RU" sz="2000" b="1" dirty="0">
                <a:solidFill>
                  <a:srgbClr val="002060"/>
                </a:solidFill>
                <a:latin typeface="Lucida Calligraphy" pitchFamily="66" charset="0"/>
              </a:rPr>
              <a:t> </a:t>
            </a:r>
            <a:r>
              <a:rPr lang="uk-UA" altLang="ru-RU" sz="2000" b="1" dirty="0">
                <a:solidFill>
                  <a:srgbClr val="002060"/>
                </a:solidFill>
                <a:latin typeface="Arial Unicode MS" pitchFamily="34" charset="-128"/>
              </a:rPr>
              <a:t>(</a:t>
            </a:r>
            <a:r>
              <a:rPr lang="en-US" altLang="ru-RU" sz="2000" b="1" dirty="0">
                <a:solidFill>
                  <a:srgbClr val="002060"/>
                </a:solidFill>
                <a:latin typeface="Arial Unicode MS" pitchFamily="34" charset="-128"/>
              </a:rPr>
              <a:t>XV – XVIII </a:t>
            </a:r>
            <a:r>
              <a:rPr lang="uk-UA" altLang="ru-RU" sz="2000" b="1" dirty="0">
                <a:solidFill>
                  <a:srgbClr val="002060"/>
                </a:solidFill>
                <a:latin typeface="Arial Unicode MS" pitchFamily="34" charset="-128"/>
              </a:rPr>
              <a:t>ст.)</a:t>
            </a:r>
            <a:r>
              <a:rPr lang="uk-UA" altLang="ru-RU" sz="2000" b="1" dirty="0">
                <a:solidFill>
                  <a:srgbClr val="002060"/>
                </a:solidFill>
                <a:latin typeface="Lucida Calligraphy" pitchFamily="66" charset="0"/>
              </a:rPr>
              <a:t>  </a:t>
            </a:r>
            <a:endParaRPr lang="ru-RU" altLang="ru-RU" sz="2000" b="1" dirty="0">
              <a:solidFill>
                <a:srgbClr val="002060"/>
              </a:solidFill>
              <a:latin typeface="Lucida Calligraphy" pitchFamily="66" charset="0"/>
            </a:endParaRPr>
          </a:p>
        </p:txBody>
      </p:sp>
      <p:sp>
        <p:nvSpPr>
          <p:cNvPr id="60423" name="Text Box 7"/>
          <p:cNvSpPr txBox="1">
            <a:spLocks noChangeArrowheads="1"/>
          </p:cNvSpPr>
          <p:nvPr/>
        </p:nvSpPr>
        <p:spPr bwMode="auto">
          <a:xfrm>
            <a:off x="250825" y="981075"/>
            <a:ext cx="3744913"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1700" dirty="0">
                <a:solidFill>
                  <a:schemeClr val="bg1">
                    <a:lumMod val="10000"/>
                  </a:schemeClr>
                </a:solidFill>
              </a:rPr>
              <a:t>Показником ефективності державної політики </a:t>
            </a:r>
          </a:p>
          <a:p>
            <a:pPr eaLnBrk="1" hangingPunct="1"/>
            <a:r>
              <a:rPr lang="uk-UA" altLang="ru-RU" sz="1700" dirty="0">
                <a:solidFill>
                  <a:schemeClr val="bg1">
                    <a:lumMod val="10000"/>
                  </a:schemeClr>
                </a:solidFill>
              </a:rPr>
              <a:t>вважається притік золота в країну, позитивне сальдо </a:t>
            </a:r>
          </a:p>
          <a:p>
            <a:pPr eaLnBrk="1" hangingPunct="1"/>
            <a:r>
              <a:rPr lang="uk-UA" altLang="ru-RU" sz="1700" dirty="0">
                <a:solidFill>
                  <a:schemeClr val="bg1">
                    <a:lumMod val="10000"/>
                  </a:schemeClr>
                </a:solidFill>
              </a:rPr>
              <a:t>торговельного балансу. </a:t>
            </a:r>
            <a:endParaRPr lang="uk-UA" altLang="ru-RU" sz="1700" dirty="0" smtClean="0">
              <a:solidFill>
                <a:schemeClr val="bg1">
                  <a:lumMod val="10000"/>
                </a:schemeClr>
              </a:solidFill>
            </a:endParaRPr>
          </a:p>
          <a:p>
            <a:pPr eaLnBrk="1" hangingPunct="1"/>
            <a:r>
              <a:rPr lang="uk-UA" altLang="ru-RU" sz="1700" dirty="0" smtClean="0">
                <a:solidFill>
                  <a:schemeClr val="bg1">
                    <a:lumMod val="10000"/>
                  </a:schemeClr>
                </a:solidFill>
              </a:rPr>
              <a:t>Галузь</a:t>
            </a:r>
            <a:r>
              <a:rPr lang="uk-UA" altLang="ru-RU" sz="1700" dirty="0">
                <a:solidFill>
                  <a:schemeClr val="bg1">
                    <a:lumMod val="10000"/>
                  </a:schemeClr>
                </a:solidFill>
              </a:rPr>
              <a:t>, що створює багатство – торгівля.</a:t>
            </a:r>
          </a:p>
          <a:p>
            <a:pPr eaLnBrk="1" hangingPunct="1"/>
            <a:endParaRPr lang="uk-UA" altLang="ru-RU" sz="1700" dirty="0">
              <a:solidFill>
                <a:schemeClr val="bg1">
                  <a:lumMod val="10000"/>
                </a:schemeClr>
              </a:solidFill>
            </a:endParaRPr>
          </a:p>
          <a:p>
            <a:pPr eaLnBrk="1" hangingPunct="1"/>
            <a:r>
              <a:rPr lang="uk-UA" altLang="ru-RU" sz="1700" dirty="0" smtClean="0">
                <a:solidFill>
                  <a:schemeClr val="bg1">
                    <a:lumMod val="10000"/>
                  </a:schemeClr>
                </a:solidFill>
              </a:rPr>
              <a:t>Меркантилісти </a:t>
            </a:r>
            <a:r>
              <a:rPr lang="uk-UA" altLang="ru-RU" sz="1700" dirty="0">
                <a:solidFill>
                  <a:schemeClr val="bg1">
                    <a:lumMod val="10000"/>
                  </a:schemeClr>
                </a:solidFill>
              </a:rPr>
              <a:t>обґрунтовували  необхідність </a:t>
            </a:r>
            <a:r>
              <a:rPr lang="uk-UA" altLang="ru-RU" sz="1700" dirty="0" smtClean="0">
                <a:solidFill>
                  <a:schemeClr val="bg1">
                    <a:lumMod val="10000"/>
                  </a:schemeClr>
                </a:solidFill>
              </a:rPr>
              <a:t>проведення </a:t>
            </a:r>
            <a:r>
              <a:rPr lang="uk-UA" altLang="ru-RU" sz="1700" dirty="0">
                <a:solidFill>
                  <a:schemeClr val="bg1">
                    <a:lumMod val="10000"/>
                  </a:schemeClr>
                </a:solidFill>
              </a:rPr>
              <a:t>політика протекціонізму (підтримка державою вітчизняного виробника).</a:t>
            </a:r>
          </a:p>
          <a:p>
            <a:pPr eaLnBrk="1" hangingPunct="1"/>
            <a:endParaRPr lang="uk-UA" altLang="ru-RU" sz="1700" dirty="0">
              <a:solidFill>
                <a:schemeClr val="bg1">
                  <a:lumMod val="10000"/>
                </a:schemeClr>
              </a:solidFill>
            </a:endParaRPr>
          </a:p>
          <a:p>
            <a:pPr eaLnBrk="1" hangingPunct="1"/>
            <a:r>
              <a:rPr lang="uk-UA" altLang="ru-RU" sz="1700" dirty="0">
                <a:solidFill>
                  <a:schemeClr val="bg1">
                    <a:lumMod val="10000"/>
                  </a:schemeClr>
                </a:solidFill>
              </a:rPr>
              <a:t>Представники: Томас </a:t>
            </a:r>
            <a:r>
              <a:rPr lang="uk-UA" altLang="ru-RU" sz="1700" dirty="0" err="1">
                <a:solidFill>
                  <a:schemeClr val="bg1">
                    <a:lumMod val="10000"/>
                  </a:schemeClr>
                </a:solidFill>
              </a:rPr>
              <a:t>Ман</a:t>
            </a:r>
            <a:r>
              <a:rPr lang="uk-UA" altLang="ru-RU" sz="1700" dirty="0">
                <a:solidFill>
                  <a:schemeClr val="bg1">
                    <a:lumMod val="10000"/>
                  </a:schemeClr>
                </a:solidFill>
              </a:rPr>
              <a:t>, Антуан де </a:t>
            </a:r>
            <a:r>
              <a:rPr lang="uk-UA" altLang="ru-RU" sz="1700" dirty="0" err="1">
                <a:solidFill>
                  <a:schemeClr val="bg1">
                    <a:lumMod val="10000"/>
                  </a:schemeClr>
                </a:solidFill>
              </a:rPr>
              <a:t>Монкретьєн</a:t>
            </a:r>
            <a:r>
              <a:rPr lang="uk-UA" altLang="ru-RU" sz="1700" dirty="0">
                <a:solidFill>
                  <a:schemeClr val="bg1">
                    <a:lumMod val="10000"/>
                  </a:schemeClr>
                </a:solidFill>
              </a:rPr>
              <a:t>.</a:t>
            </a:r>
          </a:p>
        </p:txBody>
      </p:sp>
      <p:sp>
        <p:nvSpPr>
          <p:cNvPr id="60425" name="Text Box 9"/>
          <p:cNvSpPr txBox="1">
            <a:spLocks noChangeArrowheads="1"/>
          </p:cNvSpPr>
          <p:nvPr/>
        </p:nvSpPr>
        <p:spPr bwMode="auto">
          <a:xfrm>
            <a:off x="5076825" y="404813"/>
            <a:ext cx="3799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2400" b="1" i="1" dirty="0">
                <a:solidFill>
                  <a:srgbClr val="002060"/>
                </a:solidFill>
                <a:latin typeface="Lucida Calligraphy" pitchFamily="66" charset="0"/>
              </a:rPr>
              <a:t>Фізіократія</a:t>
            </a:r>
            <a:r>
              <a:rPr lang="en-US" altLang="ru-RU" sz="2000" b="1" i="1" dirty="0">
                <a:solidFill>
                  <a:srgbClr val="002060"/>
                </a:solidFill>
                <a:latin typeface="Lucida Calligraphy" pitchFamily="66" charset="0"/>
              </a:rPr>
              <a:t> </a:t>
            </a:r>
            <a:r>
              <a:rPr lang="en-US" altLang="ru-RU" sz="2000" b="1" dirty="0">
                <a:solidFill>
                  <a:srgbClr val="002060"/>
                </a:solidFill>
                <a:latin typeface="Arial Unicode MS" pitchFamily="34" charset="-128"/>
              </a:rPr>
              <a:t>(XVII – XVIII</a:t>
            </a:r>
            <a:r>
              <a:rPr lang="uk-UA" altLang="ru-RU" sz="2000" b="1" dirty="0">
                <a:solidFill>
                  <a:srgbClr val="002060"/>
                </a:solidFill>
                <a:latin typeface="Arial Unicode MS" pitchFamily="34" charset="-128"/>
              </a:rPr>
              <a:t> ст.</a:t>
            </a:r>
            <a:r>
              <a:rPr lang="en-US" altLang="ru-RU" sz="2000" b="1" dirty="0">
                <a:solidFill>
                  <a:srgbClr val="002060"/>
                </a:solidFill>
                <a:latin typeface="Arial Unicode MS" pitchFamily="34" charset="-128"/>
              </a:rPr>
              <a:t>)</a:t>
            </a:r>
            <a:endParaRPr lang="ru-RU" altLang="ru-RU" sz="2000" b="1" dirty="0">
              <a:solidFill>
                <a:srgbClr val="002060"/>
              </a:solidFill>
              <a:latin typeface="Arial Unicode MS" pitchFamily="34" charset="-128"/>
            </a:endParaRPr>
          </a:p>
        </p:txBody>
      </p:sp>
      <p:sp>
        <p:nvSpPr>
          <p:cNvPr id="60426" name="Text Box 10"/>
          <p:cNvSpPr txBox="1">
            <a:spLocks noChangeArrowheads="1"/>
          </p:cNvSpPr>
          <p:nvPr/>
        </p:nvSpPr>
        <p:spPr bwMode="auto">
          <a:xfrm>
            <a:off x="5148263" y="981075"/>
            <a:ext cx="3692525"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1700" dirty="0">
                <a:solidFill>
                  <a:schemeClr val="bg1">
                    <a:lumMod val="10000"/>
                  </a:schemeClr>
                </a:solidFill>
              </a:rPr>
              <a:t>Показником національного багатства вважається не гроші, а продукти землі.</a:t>
            </a:r>
          </a:p>
          <a:p>
            <a:pPr eaLnBrk="1" hangingPunct="1"/>
            <a:endParaRPr lang="uk-UA" altLang="ru-RU" sz="1700" dirty="0">
              <a:solidFill>
                <a:schemeClr val="bg1">
                  <a:lumMod val="10000"/>
                </a:schemeClr>
              </a:solidFill>
            </a:endParaRPr>
          </a:p>
          <a:p>
            <a:pPr eaLnBrk="1" hangingPunct="1"/>
            <a:r>
              <a:rPr lang="uk-UA" altLang="ru-RU" sz="1700" dirty="0">
                <a:solidFill>
                  <a:schemeClr val="bg1">
                    <a:lumMod val="10000"/>
                  </a:schemeClr>
                </a:solidFill>
              </a:rPr>
              <a:t>Галузь, що створює багатство – сільське господарство.</a:t>
            </a:r>
          </a:p>
          <a:p>
            <a:pPr eaLnBrk="1" hangingPunct="1"/>
            <a:endParaRPr lang="uk-UA" altLang="ru-RU" sz="1700" dirty="0">
              <a:solidFill>
                <a:schemeClr val="bg1">
                  <a:lumMod val="10000"/>
                </a:schemeClr>
              </a:solidFill>
            </a:endParaRPr>
          </a:p>
          <a:p>
            <a:pPr eaLnBrk="1" hangingPunct="1"/>
            <a:r>
              <a:rPr lang="uk-UA" altLang="ru-RU" sz="1700" dirty="0">
                <a:solidFill>
                  <a:schemeClr val="bg1">
                    <a:lumMod val="10000"/>
                  </a:schemeClr>
                </a:solidFill>
              </a:rPr>
              <a:t>Фізіократи обґрунтовували  необхідність проведення політики невтручання уряду в природний хід економічного життя.</a:t>
            </a:r>
          </a:p>
          <a:p>
            <a:pPr eaLnBrk="1" hangingPunct="1"/>
            <a:endParaRPr lang="uk-UA" altLang="ru-RU" sz="1700" dirty="0">
              <a:solidFill>
                <a:schemeClr val="bg1">
                  <a:lumMod val="10000"/>
                </a:schemeClr>
              </a:solidFill>
            </a:endParaRPr>
          </a:p>
          <a:p>
            <a:pPr eaLnBrk="1" hangingPunct="1"/>
            <a:endParaRPr lang="uk-UA" altLang="ru-RU" sz="1700" dirty="0">
              <a:solidFill>
                <a:schemeClr val="bg1">
                  <a:lumMod val="10000"/>
                </a:schemeClr>
              </a:solidFill>
            </a:endParaRPr>
          </a:p>
          <a:p>
            <a:pPr eaLnBrk="1" hangingPunct="1"/>
            <a:r>
              <a:rPr lang="uk-UA" altLang="ru-RU" sz="1700" dirty="0">
                <a:solidFill>
                  <a:schemeClr val="bg1">
                    <a:lumMod val="10000"/>
                  </a:schemeClr>
                </a:solidFill>
              </a:rPr>
              <a:t>Представники: Франсуа </a:t>
            </a:r>
            <a:r>
              <a:rPr lang="uk-UA" altLang="ru-RU" sz="1700" dirty="0" err="1">
                <a:solidFill>
                  <a:schemeClr val="bg1">
                    <a:lumMod val="10000"/>
                  </a:schemeClr>
                </a:solidFill>
              </a:rPr>
              <a:t>Кене</a:t>
            </a:r>
            <a:r>
              <a:rPr lang="uk-UA" altLang="ru-RU" sz="1700" dirty="0">
                <a:solidFill>
                  <a:schemeClr val="bg1">
                    <a:lumMod val="10000"/>
                  </a:schemeClr>
                </a:solidFill>
              </a:rPr>
              <a:t>, Віктор де Мірабо, Жак </a:t>
            </a:r>
            <a:r>
              <a:rPr lang="uk-UA" altLang="ru-RU" sz="1700" dirty="0" err="1">
                <a:solidFill>
                  <a:schemeClr val="bg1">
                    <a:lumMod val="10000"/>
                  </a:schemeClr>
                </a:solidFill>
              </a:rPr>
              <a:t>Тюрго</a:t>
            </a:r>
            <a:r>
              <a:rPr lang="uk-UA" altLang="ru-RU" sz="1700" dirty="0"/>
              <a:t>.</a:t>
            </a:r>
            <a:endParaRPr lang="ru-RU" altLang="ru-RU" sz="17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169388"/>
            <a:ext cx="1184153" cy="1468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667" y="4928394"/>
            <a:ext cx="1295794" cy="1929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1437" y="4973878"/>
            <a:ext cx="1419699" cy="1782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1846" y="4973879"/>
            <a:ext cx="1206592" cy="1664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2272" y="4997559"/>
            <a:ext cx="1262481" cy="1640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92339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60421">
                                            <p:txEl>
                                              <p:pRg st="0" end="0"/>
                                            </p:txEl>
                                          </p:spTgt>
                                        </p:tgtEl>
                                        <p:attrNameLst>
                                          <p:attrName>style.visibility</p:attrName>
                                        </p:attrNameLst>
                                      </p:cBhvr>
                                      <p:to>
                                        <p:strVal val="visible"/>
                                      </p:to>
                                    </p:set>
                                    <p:anim calcmode="lin" valueType="num">
                                      <p:cBhvr>
                                        <p:cTn id="7" dur="2000" fill="hold"/>
                                        <p:tgtEl>
                                          <p:spTgt spid="60421">
                                            <p:txEl>
                                              <p:pRg st="0" end="0"/>
                                            </p:txEl>
                                          </p:spTgt>
                                        </p:tgtEl>
                                        <p:attrNameLst>
                                          <p:attrName>ppt_w</p:attrName>
                                        </p:attrNameLst>
                                      </p:cBhvr>
                                      <p:tavLst>
                                        <p:tav tm="0" fmla="#ppt_w*sin(2.5*pi*$)">
                                          <p:val>
                                            <p:fltVal val="0"/>
                                          </p:val>
                                        </p:tav>
                                        <p:tav tm="100000">
                                          <p:val>
                                            <p:fltVal val="1"/>
                                          </p:val>
                                        </p:tav>
                                      </p:tavLst>
                                    </p:anim>
                                    <p:anim calcmode="lin" valueType="num">
                                      <p:cBhvr>
                                        <p:cTn id="8" dur="2000" fill="hold"/>
                                        <p:tgtEl>
                                          <p:spTgt spid="6042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nodeType="clickEffect">
                                  <p:stCondLst>
                                    <p:cond delay="0"/>
                                  </p:stCondLst>
                                  <p:childTnLst>
                                    <p:set>
                                      <p:cBhvr>
                                        <p:cTn id="12" dur="1" fill="hold">
                                          <p:stCondLst>
                                            <p:cond delay="0"/>
                                          </p:stCondLst>
                                        </p:cTn>
                                        <p:tgtEl>
                                          <p:spTgt spid="60425">
                                            <p:txEl>
                                              <p:pRg st="0" end="0"/>
                                            </p:txEl>
                                          </p:spTgt>
                                        </p:tgtEl>
                                        <p:attrNameLst>
                                          <p:attrName>style.visibility</p:attrName>
                                        </p:attrNameLst>
                                      </p:cBhvr>
                                      <p:to>
                                        <p:strVal val="visible"/>
                                      </p:to>
                                    </p:set>
                                    <p:anim calcmode="lin" valueType="num">
                                      <p:cBhvr>
                                        <p:cTn id="13" dur="2000" fill="hold"/>
                                        <p:tgtEl>
                                          <p:spTgt spid="60425">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6042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nodeType="clickEffect">
                                  <p:stCondLst>
                                    <p:cond delay="0"/>
                                  </p:stCondLst>
                                  <p:childTnLst>
                                    <p:set>
                                      <p:cBhvr>
                                        <p:cTn id="18" dur="1" fill="hold">
                                          <p:stCondLst>
                                            <p:cond delay="0"/>
                                          </p:stCondLst>
                                        </p:cTn>
                                        <p:tgtEl>
                                          <p:spTgt spid="60423">
                                            <p:txEl>
                                              <p:pRg st="0" end="0"/>
                                            </p:txEl>
                                          </p:spTgt>
                                        </p:tgtEl>
                                        <p:attrNameLst>
                                          <p:attrName>style.visibility</p:attrName>
                                        </p:attrNameLst>
                                      </p:cBhvr>
                                      <p:to>
                                        <p:strVal val="visible"/>
                                      </p:to>
                                    </p:set>
                                    <p:anim calcmode="lin" valueType="num">
                                      <p:cBhvr>
                                        <p:cTn id="19" dur="500" fill="hold"/>
                                        <p:tgtEl>
                                          <p:spTgt spid="6042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60423">
                                            <p:txEl>
                                              <p:pRg st="0" end="0"/>
                                            </p:txEl>
                                          </p:spTgt>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0"/>
                                  </p:stCondLst>
                                  <p:childTnLst>
                                    <p:set>
                                      <p:cBhvr>
                                        <p:cTn id="22" dur="1" fill="hold">
                                          <p:stCondLst>
                                            <p:cond delay="0"/>
                                          </p:stCondLst>
                                        </p:cTn>
                                        <p:tgtEl>
                                          <p:spTgt spid="60423">
                                            <p:txEl>
                                              <p:pRg st="1" end="1"/>
                                            </p:txEl>
                                          </p:spTgt>
                                        </p:tgtEl>
                                        <p:attrNameLst>
                                          <p:attrName>style.visibility</p:attrName>
                                        </p:attrNameLst>
                                      </p:cBhvr>
                                      <p:to>
                                        <p:strVal val="visible"/>
                                      </p:to>
                                    </p:set>
                                    <p:anim calcmode="lin" valueType="num">
                                      <p:cBhvr>
                                        <p:cTn id="23" dur="500" fill="hold"/>
                                        <p:tgtEl>
                                          <p:spTgt spid="6042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60423">
                                            <p:txEl>
                                              <p:pRg st="1" end="1"/>
                                            </p:txEl>
                                          </p:spTgt>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0"/>
                                  </p:stCondLst>
                                  <p:childTnLst>
                                    <p:set>
                                      <p:cBhvr>
                                        <p:cTn id="26" dur="1" fill="hold">
                                          <p:stCondLst>
                                            <p:cond delay="0"/>
                                          </p:stCondLst>
                                        </p:cTn>
                                        <p:tgtEl>
                                          <p:spTgt spid="60423">
                                            <p:txEl>
                                              <p:pRg st="2" end="2"/>
                                            </p:txEl>
                                          </p:spTgt>
                                        </p:tgtEl>
                                        <p:attrNameLst>
                                          <p:attrName>style.visibility</p:attrName>
                                        </p:attrNameLst>
                                      </p:cBhvr>
                                      <p:to>
                                        <p:strVal val="visible"/>
                                      </p:to>
                                    </p:set>
                                    <p:anim calcmode="lin" valueType="num">
                                      <p:cBhvr>
                                        <p:cTn id="27" dur="500" fill="hold"/>
                                        <p:tgtEl>
                                          <p:spTgt spid="6042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6042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7" presetClass="entr" presetSubtype="10" fill="hold" nodeType="clickEffect">
                                  <p:stCondLst>
                                    <p:cond delay="0"/>
                                  </p:stCondLst>
                                  <p:childTnLst>
                                    <p:set>
                                      <p:cBhvr>
                                        <p:cTn id="32" dur="1" fill="hold">
                                          <p:stCondLst>
                                            <p:cond delay="0"/>
                                          </p:stCondLst>
                                        </p:cTn>
                                        <p:tgtEl>
                                          <p:spTgt spid="60426">
                                            <p:txEl>
                                              <p:pRg st="0" end="0"/>
                                            </p:txEl>
                                          </p:spTgt>
                                        </p:tgtEl>
                                        <p:attrNameLst>
                                          <p:attrName>style.visibility</p:attrName>
                                        </p:attrNameLst>
                                      </p:cBhvr>
                                      <p:to>
                                        <p:strVal val="visible"/>
                                      </p:to>
                                    </p:set>
                                    <p:anim calcmode="lin" valueType="num">
                                      <p:cBhvr>
                                        <p:cTn id="33" dur="500" fill="hold"/>
                                        <p:tgtEl>
                                          <p:spTgt spid="60426">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6042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7" presetClass="entr" presetSubtype="10" fill="hold" nodeType="clickEffect">
                                  <p:stCondLst>
                                    <p:cond delay="0"/>
                                  </p:stCondLst>
                                  <p:childTnLst>
                                    <p:set>
                                      <p:cBhvr>
                                        <p:cTn id="38" dur="1" fill="hold">
                                          <p:stCondLst>
                                            <p:cond delay="0"/>
                                          </p:stCondLst>
                                        </p:cTn>
                                        <p:tgtEl>
                                          <p:spTgt spid="60423">
                                            <p:txEl>
                                              <p:pRg st="3" end="3"/>
                                            </p:txEl>
                                          </p:spTgt>
                                        </p:tgtEl>
                                        <p:attrNameLst>
                                          <p:attrName>style.visibility</p:attrName>
                                        </p:attrNameLst>
                                      </p:cBhvr>
                                      <p:to>
                                        <p:strVal val="visible"/>
                                      </p:to>
                                    </p:set>
                                    <p:anim calcmode="lin" valueType="num">
                                      <p:cBhvr>
                                        <p:cTn id="39" dur="500" fill="hold"/>
                                        <p:tgtEl>
                                          <p:spTgt spid="6042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6042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17" presetClass="entr" presetSubtype="10" fill="hold" nodeType="clickEffect">
                                  <p:stCondLst>
                                    <p:cond delay="0"/>
                                  </p:stCondLst>
                                  <p:childTnLst>
                                    <p:set>
                                      <p:cBhvr>
                                        <p:cTn id="44" dur="1" fill="hold">
                                          <p:stCondLst>
                                            <p:cond delay="0"/>
                                          </p:stCondLst>
                                        </p:cTn>
                                        <p:tgtEl>
                                          <p:spTgt spid="60426">
                                            <p:txEl>
                                              <p:pRg st="2" end="2"/>
                                            </p:txEl>
                                          </p:spTgt>
                                        </p:tgtEl>
                                        <p:attrNameLst>
                                          <p:attrName>style.visibility</p:attrName>
                                        </p:attrNameLst>
                                      </p:cBhvr>
                                      <p:to>
                                        <p:strVal val="visible"/>
                                      </p:to>
                                    </p:set>
                                    <p:anim calcmode="lin" valueType="num">
                                      <p:cBhvr>
                                        <p:cTn id="45" dur="500" fill="hold"/>
                                        <p:tgtEl>
                                          <p:spTgt spid="60426">
                                            <p:txEl>
                                              <p:pRg st="2" end="2"/>
                                            </p:txEl>
                                          </p:spTgt>
                                        </p:tgtEl>
                                        <p:attrNameLst>
                                          <p:attrName>ppt_w</p:attrName>
                                        </p:attrNameLst>
                                      </p:cBhvr>
                                      <p:tavLst>
                                        <p:tav tm="0">
                                          <p:val>
                                            <p:fltVal val="0"/>
                                          </p:val>
                                        </p:tav>
                                        <p:tav tm="100000">
                                          <p:val>
                                            <p:strVal val="#ppt_w"/>
                                          </p:val>
                                        </p:tav>
                                      </p:tavLst>
                                    </p:anim>
                                    <p:anim calcmode="lin" valueType="num">
                                      <p:cBhvr>
                                        <p:cTn id="46" dur="500" fill="hold"/>
                                        <p:tgtEl>
                                          <p:spTgt spid="6042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17" presetClass="entr" presetSubtype="10" fill="hold" nodeType="clickEffect">
                                  <p:stCondLst>
                                    <p:cond delay="0"/>
                                  </p:stCondLst>
                                  <p:childTnLst>
                                    <p:set>
                                      <p:cBhvr>
                                        <p:cTn id="50" dur="1" fill="hold">
                                          <p:stCondLst>
                                            <p:cond delay="0"/>
                                          </p:stCondLst>
                                        </p:cTn>
                                        <p:tgtEl>
                                          <p:spTgt spid="60423">
                                            <p:txEl>
                                              <p:pRg st="5" end="5"/>
                                            </p:txEl>
                                          </p:spTgt>
                                        </p:tgtEl>
                                        <p:attrNameLst>
                                          <p:attrName>style.visibility</p:attrName>
                                        </p:attrNameLst>
                                      </p:cBhvr>
                                      <p:to>
                                        <p:strVal val="visible"/>
                                      </p:to>
                                    </p:set>
                                    <p:anim calcmode="lin" valueType="num">
                                      <p:cBhvr>
                                        <p:cTn id="51" dur="500" fill="hold"/>
                                        <p:tgtEl>
                                          <p:spTgt spid="60423">
                                            <p:txEl>
                                              <p:pRg st="5" end="5"/>
                                            </p:txEl>
                                          </p:spTgt>
                                        </p:tgtEl>
                                        <p:attrNameLst>
                                          <p:attrName>ppt_w</p:attrName>
                                        </p:attrNameLst>
                                      </p:cBhvr>
                                      <p:tavLst>
                                        <p:tav tm="0">
                                          <p:val>
                                            <p:fltVal val="0"/>
                                          </p:val>
                                        </p:tav>
                                        <p:tav tm="100000">
                                          <p:val>
                                            <p:strVal val="#ppt_w"/>
                                          </p:val>
                                        </p:tav>
                                      </p:tavLst>
                                    </p:anim>
                                    <p:anim calcmode="lin" valueType="num">
                                      <p:cBhvr>
                                        <p:cTn id="52" dur="500" fill="hold"/>
                                        <p:tgtEl>
                                          <p:spTgt spid="6042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17" presetClass="entr" presetSubtype="10" fill="hold" nodeType="clickEffect">
                                  <p:stCondLst>
                                    <p:cond delay="0"/>
                                  </p:stCondLst>
                                  <p:childTnLst>
                                    <p:set>
                                      <p:cBhvr>
                                        <p:cTn id="56" dur="1" fill="hold">
                                          <p:stCondLst>
                                            <p:cond delay="0"/>
                                          </p:stCondLst>
                                        </p:cTn>
                                        <p:tgtEl>
                                          <p:spTgt spid="60426">
                                            <p:txEl>
                                              <p:pRg st="4" end="4"/>
                                            </p:txEl>
                                          </p:spTgt>
                                        </p:tgtEl>
                                        <p:attrNameLst>
                                          <p:attrName>style.visibility</p:attrName>
                                        </p:attrNameLst>
                                      </p:cBhvr>
                                      <p:to>
                                        <p:strVal val="visible"/>
                                      </p:to>
                                    </p:set>
                                    <p:anim calcmode="lin" valueType="num">
                                      <p:cBhvr>
                                        <p:cTn id="57" dur="500" fill="hold"/>
                                        <p:tgtEl>
                                          <p:spTgt spid="60426">
                                            <p:txEl>
                                              <p:pRg st="4" end="4"/>
                                            </p:txEl>
                                          </p:spTgt>
                                        </p:tgtEl>
                                        <p:attrNameLst>
                                          <p:attrName>ppt_w</p:attrName>
                                        </p:attrNameLst>
                                      </p:cBhvr>
                                      <p:tavLst>
                                        <p:tav tm="0">
                                          <p:val>
                                            <p:fltVal val="0"/>
                                          </p:val>
                                        </p:tav>
                                        <p:tav tm="100000">
                                          <p:val>
                                            <p:strVal val="#ppt_w"/>
                                          </p:val>
                                        </p:tav>
                                      </p:tavLst>
                                    </p:anim>
                                    <p:anim calcmode="lin" valueType="num">
                                      <p:cBhvr>
                                        <p:cTn id="58" dur="500" fill="hold"/>
                                        <p:tgtEl>
                                          <p:spTgt spid="60426">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17" presetClass="entr" presetSubtype="10" fill="hold" nodeType="clickEffect">
                                  <p:stCondLst>
                                    <p:cond delay="0"/>
                                  </p:stCondLst>
                                  <p:childTnLst>
                                    <p:set>
                                      <p:cBhvr>
                                        <p:cTn id="62" dur="1" fill="hold">
                                          <p:stCondLst>
                                            <p:cond delay="0"/>
                                          </p:stCondLst>
                                        </p:cTn>
                                        <p:tgtEl>
                                          <p:spTgt spid="60423">
                                            <p:txEl>
                                              <p:pRg st="7" end="7"/>
                                            </p:txEl>
                                          </p:spTgt>
                                        </p:tgtEl>
                                        <p:attrNameLst>
                                          <p:attrName>style.visibility</p:attrName>
                                        </p:attrNameLst>
                                      </p:cBhvr>
                                      <p:to>
                                        <p:strVal val="visible"/>
                                      </p:to>
                                    </p:set>
                                    <p:anim calcmode="lin" valueType="num">
                                      <p:cBhvr>
                                        <p:cTn id="63" dur="500" fill="hold"/>
                                        <p:tgtEl>
                                          <p:spTgt spid="60423">
                                            <p:txEl>
                                              <p:pRg st="7" end="7"/>
                                            </p:txEl>
                                          </p:spTgt>
                                        </p:tgtEl>
                                        <p:attrNameLst>
                                          <p:attrName>ppt_w</p:attrName>
                                        </p:attrNameLst>
                                      </p:cBhvr>
                                      <p:tavLst>
                                        <p:tav tm="0">
                                          <p:val>
                                            <p:fltVal val="0"/>
                                          </p:val>
                                        </p:tav>
                                        <p:tav tm="100000">
                                          <p:val>
                                            <p:strVal val="#ppt_w"/>
                                          </p:val>
                                        </p:tav>
                                      </p:tavLst>
                                    </p:anim>
                                    <p:anim calcmode="lin" valueType="num">
                                      <p:cBhvr>
                                        <p:cTn id="64" dur="500" fill="hold"/>
                                        <p:tgtEl>
                                          <p:spTgt spid="6042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17" presetClass="entr" presetSubtype="10" fill="hold" nodeType="clickEffect">
                                  <p:stCondLst>
                                    <p:cond delay="0"/>
                                  </p:stCondLst>
                                  <p:childTnLst>
                                    <p:set>
                                      <p:cBhvr>
                                        <p:cTn id="68" dur="1" fill="hold">
                                          <p:stCondLst>
                                            <p:cond delay="0"/>
                                          </p:stCondLst>
                                        </p:cTn>
                                        <p:tgtEl>
                                          <p:spTgt spid="60426">
                                            <p:txEl>
                                              <p:pRg st="7" end="7"/>
                                            </p:txEl>
                                          </p:spTgt>
                                        </p:tgtEl>
                                        <p:attrNameLst>
                                          <p:attrName>style.visibility</p:attrName>
                                        </p:attrNameLst>
                                      </p:cBhvr>
                                      <p:to>
                                        <p:strVal val="visible"/>
                                      </p:to>
                                    </p:set>
                                    <p:anim calcmode="lin" valueType="num">
                                      <p:cBhvr>
                                        <p:cTn id="69" dur="500" fill="hold"/>
                                        <p:tgtEl>
                                          <p:spTgt spid="60426">
                                            <p:txEl>
                                              <p:pRg st="7" end="7"/>
                                            </p:txEl>
                                          </p:spTgt>
                                        </p:tgtEl>
                                        <p:attrNameLst>
                                          <p:attrName>ppt_w</p:attrName>
                                        </p:attrNameLst>
                                      </p:cBhvr>
                                      <p:tavLst>
                                        <p:tav tm="0">
                                          <p:val>
                                            <p:fltVal val="0"/>
                                          </p:val>
                                        </p:tav>
                                        <p:tav tm="100000">
                                          <p:val>
                                            <p:strVal val="#ppt_w"/>
                                          </p:val>
                                        </p:tav>
                                      </p:tavLst>
                                    </p:anim>
                                    <p:anim calcmode="lin" valueType="num">
                                      <p:cBhvr>
                                        <p:cTn id="70" dur="500" fill="hold"/>
                                        <p:tgtEl>
                                          <p:spTgt spid="60426">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467544" y="476672"/>
            <a:ext cx="8229600" cy="5904656"/>
          </a:xfrm>
          <a:prstGeom prst="rect">
            <a:avLst/>
          </a:prstGeom>
          <a:solidFill>
            <a:srgbClr val="F2F2F2"/>
          </a:solidFill>
          <a:ln>
            <a:noFill/>
          </a:ln>
        </p:spPr>
        <p:txBody>
          <a:bodyPr spcFirstLastPara="1" wrap="square" lIns="91425" tIns="45700" rIns="91425" bIns="45700" anchor="b" anchorCtr="0">
            <a:noAutofit/>
          </a:bodyPr>
          <a:lstStyle/>
          <a:p>
            <a:pPr marL="0" lvl="0" indent="0" algn="l" rtl="0">
              <a:spcBef>
                <a:spcPts val="0"/>
              </a:spcBef>
              <a:spcAft>
                <a:spcPts val="0"/>
              </a:spcAft>
              <a:buClr>
                <a:srgbClr val="002060"/>
              </a:buClr>
              <a:buSzPts val="3600"/>
              <a:buFont typeface="Calibri"/>
              <a:buNone/>
            </a:pPr>
            <a:r>
              <a:rPr lang="uk-UA" sz="3600">
                <a:solidFill>
                  <a:srgbClr val="002060"/>
                </a:solidFill>
                <a:latin typeface="Calibri"/>
                <a:ea typeface="Calibri"/>
                <a:cs typeface="Calibri"/>
                <a:sym typeface="Calibri"/>
              </a:rPr>
              <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План</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1. Предмет, функції та методи економічної теорії.</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2. Історія економічної теорії.</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3. Економічні категорії, закони та принципи.</a:t>
            </a:r>
            <a:br>
              <a:rPr lang="uk-UA" sz="3600">
                <a:solidFill>
                  <a:srgbClr val="002060"/>
                </a:solidFill>
                <a:latin typeface="Calibri"/>
                <a:ea typeface="Calibri"/>
                <a:cs typeface="Calibri"/>
                <a:sym typeface="Calibri"/>
              </a:rPr>
            </a:br>
            <a:r>
              <a:rPr lang="uk-UA" sz="3600">
                <a:solidFill>
                  <a:srgbClr val="002060"/>
                </a:solidFill>
                <a:latin typeface="Calibri"/>
                <a:ea typeface="Calibri"/>
                <a:cs typeface="Calibri"/>
                <a:sym typeface="Calibri"/>
              </a:rPr>
              <a:t/>
            </a:r>
            <a:br>
              <a:rPr lang="uk-UA" sz="3600">
                <a:solidFill>
                  <a:srgbClr val="002060"/>
                </a:solidFill>
                <a:latin typeface="Calibri"/>
                <a:ea typeface="Calibri"/>
                <a:cs typeface="Calibri"/>
                <a:sym typeface="Calibri"/>
              </a:rPr>
            </a:br>
            <a:r>
              <a:rPr lang="uk-UA" sz="3240">
                <a:solidFill>
                  <a:srgbClr val="002060"/>
                </a:solidFill>
                <a:latin typeface="Constantia"/>
                <a:ea typeface="Constantia"/>
                <a:cs typeface="Constantia"/>
                <a:sym typeface="Constantia"/>
              </a:rPr>
              <a:t/>
            </a:r>
            <a:br>
              <a:rPr lang="uk-UA" sz="3240">
                <a:solidFill>
                  <a:srgbClr val="002060"/>
                </a:solidFill>
                <a:latin typeface="Constantia"/>
                <a:ea typeface="Constantia"/>
                <a:cs typeface="Constantia"/>
                <a:sym typeface="Constantia"/>
              </a:rPr>
            </a:br>
            <a:endParaRPr sz="3240">
              <a:solidFill>
                <a:srgbClr val="002060"/>
              </a:solidFill>
              <a:latin typeface="Constantia"/>
              <a:ea typeface="Constantia"/>
              <a:cs typeface="Constantia"/>
              <a:sym typeface="Constanti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4"/>
          <p:cNvSpPr txBox="1">
            <a:spLocks noGrp="1"/>
          </p:cNvSpPr>
          <p:nvPr>
            <p:ph type="title"/>
          </p:nvPr>
        </p:nvSpPr>
        <p:spPr>
          <a:xfrm>
            <a:off x="323528" y="188640"/>
            <a:ext cx="8352928" cy="6048672"/>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dirty="0">
                <a:solidFill>
                  <a:srgbClr val="002060"/>
                </a:solidFill>
              </a:rPr>
              <a:t>Меркантилізм</a:t>
            </a:r>
            <a:br>
              <a:rPr lang="uk-UA" sz="3780" dirty="0">
                <a:solidFill>
                  <a:srgbClr val="002060"/>
                </a:solidFill>
              </a:rPr>
            </a:br>
            <a:r>
              <a:rPr lang="uk-UA" sz="3780" dirty="0">
                <a:solidFill>
                  <a:srgbClr val="002060"/>
                </a:solidFill>
              </a:rPr>
              <a:t>(</a:t>
            </a:r>
            <a:r>
              <a:rPr lang="uk-UA" sz="3240" dirty="0">
                <a:solidFill>
                  <a:srgbClr val="002060"/>
                </a:solidFill>
              </a:rPr>
              <a:t>В. </a:t>
            </a:r>
            <a:r>
              <a:rPr lang="uk-UA" sz="3240" dirty="0" err="1">
                <a:solidFill>
                  <a:srgbClr val="002060"/>
                </a:solidFill>
              </a:rPr>
              <a:t>Стаффорд</a:t>
            </a:r>
            <a:r>
              <a:rPr lang="uk-UA" sz="3240" dirty="0">
                <a:solidFill>
                  <a:srgbClr val="002060"/>
                </a:solidFill>
              </a:rPr>
              <a:t>, Т. </a:t>
            </a:r>
            <a:r>
              <a:rPr lang="uk-UA" sz="3240" dirty="0" err="1" smtClean="0">
                <a:solidFill>
                  <a:srgbClr val="002060"/>
                </a:solidFill>
              </a:rPr>
              <a:t>Ман</a:t>
            </a:r>
            <a:r>
              <a:rPr lang="uk-UA" sz="3240" dirty="0">
                <a:solidFill>
                  <a:srgbClr val="002060"/>
                </a:solidFill>
              </a:rPr>
              <a:t>, </a:t>
            </a:r>
            <a:r>
              <a:rPr lang="uk-UA" sz="3240" dirty="0" err="1">
                <a:solidFill>
                  <a:srgbClr val="002060"/>
                </a:solidFill>
              </a:rPr>
              <a:t>А.Монкретьєн</a:t>
            </a:r>
            <a:r>
              <a:rPr lang="uk-UA" sz="3780" dirty="0">
                <a:solidFill>
                  <a:srgbClr val="002060"/>
                </a:solidFill>
              </a:rPr>
              <a:t>)</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endParaRPr sz="3780" dirty="0">
              <a:solidFill>
                <a:srgbClr val="002060"/>
              </a:solidFill>
            </a:endParaRPr>
          </a:p>
        </p:txBody>
      </p:sp>
      <p:sp>
        <p:nvSpPr>
          <p:cNvPr id="182" name="Google Shape;182;p24"/>
          <p:cNvSpPr/>
          <p:nvPr/>
        </p:nvSpPr>
        <p:spPr>
          <a:xfrm>
            <a:off x="457200" y="1524000"/>
            <a:ext cx="8219256" cy="951053"/>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5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об'єктами дослідження є торгівля і грошовий обіг як джерела і сфера багатства</a:t>
            </a:r>
            <a:r>
              <a:rPr lang="uk-UA" sz="2700" b="0" i="0" u="none" strike="noStrike" cap="none" dirty="0">
                <a:solidFill>
                  <a:srgbClr val="002060"/>
                </a:solidFill>
                <a:latin typeface="Constantia"/>
                <a:ea typeface="Constantia"/>
                <a:cs typeface="Constantia"/>
                <a:sym typeface="Constantia"/>
              </a:rPr>
              <a:t>;</a:t>
            </a:r>
            <a:endParaRPr sz="2700" b="0" i="0" u="none" strike="noStrike" cap="none" dirty="0">
              <a:solidFill>
                <a:srgbClr val="002060"/>
              </a:solidFill>
              <a:latin typeface="Constantia"/>
              <a:ea typeface="Constantia"/>
              <a:cs typeface="Constantia"/>
              <a:sym typeface="Constantia"/>
            </a:endParaRPr>
          </a:p>
        </p:txBody>
      </p:sp>
      <p:sp>
        <p:nvSpPr>
          <p:cNvPr id="183" name="Google Shape;183;p24"/>
          <p:cNvSpPr/>
          <p:nvPr/>
        </p:nvSpPr>
        <p:spPr>
          <a:xfrm>
            <a:off x="532038" y="2597690"/>
            <a:ext cx="8069580" cy="975323"/>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5000"/>
              </a:lnSpc>
              <a:spcBef>
                <a:spcPts val="0"/>
              </a:spcBef>
              <a:spcAft>
                <a:spcPts val="0"/>
              </a:spcAft>
              <a:buNone/>
            </a:pPr>
            <a:r>
              <a:rPr lang="uk-UA" sz="2700" b="0" i="0" u="none" strike="noStrike" cap="none" dirty="0">
                <a:solidFill>
                  <a:srgbClr val="002060"/>
                </a:solidFill>
                <a:latin typeface="Constantia"/>
                <a:ea typeface="Constantia"/>
                <a:cs typeface="Constantia"/>
                <a:sym typeface="Constantia"/>
              </a:rPr>
              <a:t>- </a:t>
            </a:r>
            <a:r>
              <a:rPr lang="uk-UA" sz="2800" b="0" i="0" u="none" strike="noStrike" cap="none" dirty="0">
                <a:solidFill>
                  <a:srgbClr val="002060"/>
                </a:solidFill>
                <a:latin typeface="Constantia"/>
                <a:ea typeface="Constantia"/>
                <a:cs typeface="Constantia"/>
                <a:sym typeface="Constantia"/>
              </a:rPr>
              <a:t>гроші (золоті, срібні) розглядаються як найвища й абсолютна форма багатства</a:t>
            </a:r>
            <a:r>
              <a:rPr lang="uk-UA" sz="2700" b="0" i="0" u="none" strike="noStrike" cap="none" dirty="0">
                <a:solidFill>
                  <a:srgbClr val="002060"/>
                </a:solidFill>
                <a:latin typeface="Constantia"/>
                <a:ea typeface="Constantia"/>
                <a:cs typeface="Constantia"/>
                <a:sym typeface="Constantia"/>
              </a:rPr>
              <a:t>;</a:t>
            </a:r>
            <a:endParaRPr sz="2700" b="0" i="0" u="none" strike="noStrike" cap="none" dirty="0">
              <a:solidFill>
                <a:srgbClr val="002060"/>
              </a:solidFill>
              <a:latin typeface="Constantia"/>
              <a:ea typeface="Constantia"/>
              <a:cs typeface="Constantia"/>
              <a:sym typeface="Constantia"/>
            </a:endParaRPr>
          </a:p>
        </p:txBody>
      </p:sp>
      <p:sp>
        <p:nvSpPr>
          <p:cNvPr id="184" name="Google Shape;184;p24"/>
          <p:cNvSpPr/>
          <p:nvPr/>
        </p:nvSpPr>
        <p:spPr>
          <a:xfrm>
            <a:off x="457200" y="3695650"/>
            <a:ext cx="8144418" cy="1140079"/>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5000"/>
              </a:lnSpc>
              <a:spcBef>
                <a:spcPts val="0"/>
              </a:spcBef>
              <a:spcAft>
                <a:spcPts val="0"/>
              </a:spcAft>
              <a:buNone/>
            </a:pPr>
            <a:r>
              <a:rPr lang="uk-UA" sz="2700" b="0" i="0" u="none" strike="noStrike" cap="none" dirty="0">
                <a:solidFill>
                  <a:srgbClr val="002060"/>
                </a:solidFill>
                <a:latin typeface="Constantia"/>
                <a:ea typeface="Constantia"/>
                <a:cs typeface="Constantia"/>
                <a:sym typeface="Constantia"/>
              </a:rPr>
              <a:t>- </a:t>
            </a:r>
            <a:r>
              <a:rPr lang="uk-UA" sz="2800" b="0" i="0" u="none" strike="noStrike" cap="none" dirty="0">
                <a:solidFill>
                  <a:srgbClr val="002060"/>
                </a:solidFill>
                <a:latin typeface="Constantia"/>
                <a:ea typeface="Constantia"/>
                <a:cs typeface="Constantia"/>
                <a:sym typeface="Constantia"/>
              </a:rPr>
              <a:t>безпосереднім джерелом багатства вважається прибуток від зовнішньої торгівлі;</a:t>
            </a:r>
            <a:endParaRPr sz="2800" b="0" i="0" u="none" strike="noStrike" cap="none" dirty="0">
              <a:solidFill>
                <a:srgbClr val="002060"/>
              </a:solidFill>
              <a:latin typeface="Constantia"/>
              <a:ea typeface="Constantia"/>
              <a:cs typeface="Constantia"/>
              <a:sym typeface="Constantia"/>
            </a:endParaRPr>
          </a:p>
        </p:txBody>
      </p:sp>
      <p:sp>
        <p:nvSpPr>
          <p:cNvPr id="185" name="Google Shape;185;p24"/>
          <p:cNvSpPr/>
          <p:nvPr/>
        </p:nvSpPr>
        <p:spPr>
          <a:xfrm>
            <a:off x="457200" y="4916247"/>
            <a:ext cx="8144418" cy="1140079"/>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5000"/>
              </a:lnSpc>
              <a:spcBef>
                <a:spcPts val="0"/>
              </a:spcBef>
              <a:spcAft>
                <a:spcPts val="0"/>
              </a:spcAft>
              <a:buNone/>
            </a:pPr>
            <a:r>
              <a:rPr lang="uk-UA" sz="3400" b="0" i="0" u="none" strike="noStrike" cap="none" dirty="0">
                <a:solidFill>
                  <a:srgbClr val="002060"/>
                </a:solidFill>
                <a:latin typeface="Constantia"/>
                <a:ea typeface="Constantia"/>
                <a:cs typeface="Constantia"/>
                <a:sym typeface="Constantia"/>
              </a:rPr>
              <a:t>- </a:t>
            </a:r>
            <a:r>
              <a:rPr lang="uk-UA" sz="2800" b="0" i="0" u="none" strike="noStrike" cap="none" dirty="0">
                <a:solidFill>
                  <a:srgbClr val="002060"/>
                </a:solidFill>
                <a:latin typeface="Constantia"/>
                <a:ea typeface="Constantia"/>
                <a:cs typeface="Constantia"/>
                <a:sym typeface="Constantia"/>
              </a:rPr>
              <a:t>ідеологія активного державного втручання в економічне життя. </a:t>
            </a:r>
            <a:endParaRPr sz="2800" b="0" i="0" u="none" strike="noStrike" cap="none" dirty="0">
              <a:solidFill>
                <a:srgbClr val="002060"/>
              </a:solidFill>
              <a:latin typeface="Constantia"/>
              <a:ea typeface="Constantia"/>
              <a:cs typeface="Constantia"/>
              <a:sym typeface="Constanti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5"/>
          <p:cNvSpPr txBox="1">
            <a:spLocks noGrp="1"/>
          </p:cNvSpPr>
          <p:nvPr>
            <p:ph type="title"/>
          </p:nvPr>
        </p:nvSpPr>
        <p:spPr>
          <a:xfrm>
            <a:off x="457200" y="152400"/>
            <a:ext cx="7931224" cy="5724872"/>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dirty="0">
                <a:solidFill>
                  <a:srgbClr val="002060"/>
                </a:solidFill>
              </a:rPr>
              <a:t>Школа фізіократів </a:t>
            </a:r>
            <a:br>
              <a:rPr lang="uk-UA" sz="3780" dirty="0">
                <a:solidFill>
                  <a:srgbClr val="002060"/>
                </a:solidFill>
              </a:rPr>
            </a:br>
            <a:r>
              <a:rPr lang="uk-UA" sz="3780" dirty="0">
                <a:solidFill>
                  <a:srgbClr val="002060"/>
                </a:solidFill>
              </a:rPr>
              <a:t>(</a:t>
            </a:r>
            <a:r>
              <a:rPr lang="uk-UA" sz="3780" dirty="0" err="1">
                <a:solidFill>
                  <a:srgbClr val="002060"/>
                </a:solidFill>
              </a:rPr>
              <a:t>Ф.Кене</a:t>
            </a:r>
            <a:r>
              <a:rPr lang="uk-UA" sz="3780" dirty="0">
                <a:solidFill>
                  <a:srgbClr val="002060"/>
                </a:solidFill>
              </a:rPr>
              <a:t>, </a:t>
            </a:r>
            <a:r>
              <a:rPr lang="uk-UA" sz="3780" dirty="0" err="1">
                <a:solidFill>
                  <a:srgbClr val="002060"/>
                </a:solidFill>
              </a:rPr>
              <a:t>А.Тюрго</a:t>
            </a:r>
            <a:r>
              <a:rPr lang="uk-UA" sz="3780" dirty="0">
                <a:solidFill>
                  <a:srgbClr val="002060"/>
                </a:solidFill>
              </a:rPr>
              <a:t>)</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endParaRPr sz="3780" dirty="0">
              <a:solidFill>
                <a:srgbClr val="002060"/>
              </a:solidFill>
            </a:endParaRPr>
          </a:p>
        </p:txBody>
      </p:sp>
      <p:sp>
        <p:nvSpPr>
          <p:cNvPr id="191" name="Google Shape;191;p25"/>
          <p:cNvSpPr/>
          <p:nvPr/>
        </p:nvSpPr>
        <p:spPr>
          <a:xfrm>
            <a:off x="482920" y="1998188"/>
            <a:ext cx="7879784" cy="65377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реальне багатство походить від землі;</a:t>
            </a:r>
            <a:endParaRPr sz="2800" b="0" i="0" u="none" strike="noStrike" cap="none" dirty="0">
              <a:solidFill>
                <a:srgbClr val="002060"/>
              </a:solidFill>
              <a:latin typeface="Constantia"/>
              <a:ea typeface="Constantia"/>
              <a:cs typeface="Constantia"/>
              <a:sym typeface="Constantia"/>
            </a:endParaRPr>
          </a:p>
        </p:txBody>
      </p:sp>
      <p:sp>
        <p:nvSpPr>
          <p:cNvPr id="192" name="Google Shape;192;p25"/>
          <p:cNvSpPr/>
          <p:nvPr/>
        </p:nvSpPr>
        <p:spPr>
          <a:xfrm>
            <a:off x="457200" y="2871842"/>
            <a:ext cx="7879784" cy="806478"/>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джерелом багатства  є продукція сільського господарства;</a:t>
            </a:r>
            <a:endParaRPr sz="2800" b="0" i="0" u="none" strike="noStrike" cap="none" dirty="0">
              <a:solidFill>
                <a:srgbClr val="002060"/>
              </a:solidFill>
              <a:latin typeface="Constantia"/>
              <a:ea typeface="Constantia"/>
              <a:cs typeface="Constantia"/>
              <a:sym typeface="Constantia"/>
            </a:endParaRPr>
          </a:p>
        </p:txBody>
      </p:sp>
      <p:sp>
        <p:nvSpPr>
          <p:cNvPr id="193" name="Google Shape;193;p25"/>
          <p:cNvSpPr/>
          <p:nvPr/>
        </p:nvSpPr>
        <p:spPr>
          <a:xfrm>
            <a:off x="457200" y="3785741"/>
            <a:ext cx="7879784" cy="771274"/>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мета державної політики – підтримка сільського господарства;</a:t>
            </a:r>
            <a:endParaRPr sz="2800" b="0" i="0" u="none" strike="noStrike" cap="none" dirty="0">
              <a:solidFill>
                <a:srgbClr val="002060"/>
              </a:solidFill>
              <a:latin typeface="Constantia"/>
              <a:ea typeface="Constantia"/>
              <a:cs typeface="Constantia"/>
              <a:sym typeface="Constantia"/>
            </a:endParaRPr>
          </a:p>
        </p:txBody>
      </p:sp>
      <p:sp>
        <p:nvSpPr>
          <p:cNvPr id="194" name="Google Shape;194;p25"/>
          <p:cNvSpPr/>
          <p:nvPr/>
        </p:nvSpPr>
        <p:spPr>
          <a:xfrm>
            <a:off x="508640" y="4771857"/>
            <a:ext cx="7879784" cy="76941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держава не повинна втручатись у підприємницьку діяльність.</a:t>
            </a:r>
            <a:endParaRPr sz="2800" b="0" i="0" u="none" strike="noStrike" cap="none" dirty="0">
              <a:solidFill>
                <a:srgbClr val="002060"/>
              </a:solidFill>
              <a:latin typeface="Constantia"/>
              <a:ea typeface="Constantia"/>
              <a:cs typeface="Constantia"/>
              <a:sym typeface="Constanti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C:\Documents and Settings\Администратор\Рабочий стол\портрети\Бернштейн.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1302" y="3460139"/>
            <a:ext cx="106997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15" descr="C:\Documents and Settings\Администратор\Рабочий стол\портрети\Kautskyl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8289" y="3510989"/>
            <a:ext cx="11668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14" descr="C:\Documents and Settings\Администратор\Рабочий стол\портрети\karl-mar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1291" y="3460138"/>
            <a:ext cx="1150938" cy="1493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13" descr="C:\Documents and Settings\Администратор\Рабочий стол\портрети\Мальтус.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95869" y="926646"/>
            <a:ext cx="1163638"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12" descr="C:\Documents and Settings\Администратор\Рабочий стол\портрети\Рікардо.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60760" y="1165870"/>
            <a:ext cx="1306513"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1" descr="C:\Documents and Settings\Администратор\Рабочий стол\портрети\Сміт.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799" y="1183821"/>
            <a:ext cx="1330325"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10" descr="C:\Documents and Settings\Администратор\Рабочий стол\портрети\Петті.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7642" y="1209866"/>
            <a:ext cx="10985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5" name="Text Box 4"/>
          <p:cNvSpPr txBox="1">
            <a:spLocks noChangeArrowheads="1"/>
          </p:cNvSpPr>
          <p:nvPr/>
        </p:nvSpPr>
        <p:spPr bwMode="auto">
          <a:xfrm>
            <a:off x="592138" y="2809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ru-RU"/>
          </a:p>
        </p:txBody>
      </p:sp>
      <p:sp>
        <p:nvSpPr>
          <p:cNvPr id="61445" name="Text Box 5"/>
          <p:cNvSpPr txBox="1">
            <a:spLocks noChangeArrowheads="1"/>
          </p:cNvSpPr>
          <p:nvPr/>
        </p:nvSpPr>
        <p:spPr bwMode="auto">
          <a:xfrm>
            <a:off x="2843213" y="115888"/>
            <a:ext cx="38154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2400" b="1" i="1" dirty="0">
                <a:solidFill>
                  <a:srgbClr val="002060"/>
                </a:solidFill>
                <a:latin typeface="Lucida Calligraphy" pitchFamily="66" charset="0"/>
              </a:rPr>
              <a:t>Класична школа</a:t>
            </a:r>
            <a:r>
              <a:rPr lang="uk-UA" altLang="ru-RU" b="1" dirty="0">
                <a:solidFill>
                  <a:srgbClr val="002060"/>
                </a:solidFill>
              </a:rPr>
              <a:t>  (</a:t>
            </a:r>
            <a:r>
              <a:rPr lang="en-US" altLang="ru-RU" b="1" dirty="0">
                <a:solidFill>
                  <a:srgbClr val="002060"/>
                </a:solidFill>
              </a:rPr>
              <a:t>XVII – XIX </a:t>
            </a:r>
            <a:r>
              <a:rPr lang="uk-UA" altLang="ru-RU" b="1" dirty="0">
                <a:solidFill>
                  <a:srgbClr val="002060"/>
                </a:solidFill>
              </a:rPr>
              <a:t>ст.)</a:t>
            </a:r>
            <a:endParaRPr lang="ru-RU" altLang="ru-RU" b="1" dirty="0">
              <a:solidFill>
                <a:srgbClr val="002060"/>
              </a:solidFill>
            </a:endParaRPr>
          </a:p>
        </p:txBody>
      </p:sp>
      <p:sp>
        <p:nvSpPr>
          <p:cNvPr id="61447" name="Text Box 7"/>
          <p:cNvSpPr txBox="1">
            <a:spLocks noChangeArrowheads="1"/>
          </p:cNvSpPr>
          <p:nvPr/>
        </p:nvSpPr>
        <p:spPr bwMode="auto">
          <a:xfrm>
            <a:off x="0" y="476250"/>
            <a:ext cx="9144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dirty="0">
                <a:solidFill>
                  <a:schemeClr val="bg1">
                    <a:lumMod val="10000"/>
                  </a:schemeClr>
                </a:solidFill>
              </a:rPr>
              <a:t>Закладено основи теорії трудової вартості – вартість товарів визначається </a:t>
            </a:r>
            <a:r>
              <a:rPr lang="uk-UA" altLang="ru-RU" dirty="0" smtClean="0">
                <a:solidFill>
                  <a:schemeClr val="bg1">
                    <a:lumMod val="10000"/>
                  </a:schemeClr>
                </a:solidFill>
              </a:rPr>
              <a:t>кількістю </a:t>
            </a:r>
            <a:r>
              <a:rPr lang="uk-UA" altLang="ru-RU" dirty="0">
                <a:solidFill>
                  <a:schemeClr val="bg1">
                    <a:lumMod val="10000"/>
                  </a:schemeClr>
                </a:solidFill>
              </a:rPr>
              <a:t>праці, затраченої на їх виробництво.</a:t>
            </a:r>
          </a:p>
          <a:p>
            <a:pPr eaLnBrk="1" hangingPunct="1"/>
            <a:r>
              <a:rPr lang="uk-UA" altLang="ru-RU" dirty="0">
                <a:solidFill>
                  <a:schemeClr val="bg1">
                    <a:lumMod val="10000"/>
                  </a:schemeClr>
                </a:solidFill>
              </a:rPr>
              <a:t>Представники: Вільям </a:t>
            </a:r>
            <a:r>
              <a:rPr lang="uk-UA" altLang="ru-RU" dirty="0" err="1">
                <a:solidFill>
                  <a:schemeClr val="bg1">
                    <a:lumMod val="10000"/>
                  </a:schemeClr>
                </a:solidFill>
              </a:rPr>
              <a:t>Петті</a:t>
            </a:r>
            <a:r>
              <a:rPr lang="uk-UA" altLang="ru-RU" dirty="0">
                <a:solidFill>
                  <a:schemeClr val="bg1">
                    <a:lumMod val="10000"/>
                  </a:schemeClr>
                </a:solidFill>
              </a:rPr>
              <a:t>, Адам Сміт, Давид Рікардо, Томас Мальтус, Ж. Б. Сей. </a:t>
            </a:r>
            <a:endParaRPr lang="ru-RU" altLang="ru-RU" dirty="0">
              <a:solidFill>
                <a:schemeClr val="bg1">
                  <a:lumMod val="10000"/>
                </a:schemeClr>
              </a:solidFill>
            </a:endParaRPr>
          </a:p>
        </p:txBody>
      </p:sp>
      <p:sp>
        <p:nvSpPr>
          <p:cNvPr id="19468" name="Text Box 8"/>
          <p:cNvSpPr txBox="1">
            <a:spLocks noChangeArrowheads="1"/>
          </p:cNvSpPr>
          <p:nvPr/>
        </p:nvSpPr>
        <p:spPr bwMode="auto">
          <a:xfrm>
            <a:off x="3995738" y="19891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ru-RU"/>
          </a:p>
        </p:txBody>
      </p:sp>
      <p:sp>
        <p:nvSpPr>
          <p:cNvPr id="61449" name="Text Box 9"/>
          <p:cNvSpPr txBox="1">
            <a:spLocks noChangeArrowheads="1"/>
          </p:cNvSpPr>
          <p:nvPr/>
        </p:nvSpPr>
        <p:spPr bwMode="auto">
          <a:xfrm>
            <a:off x="2843213" y="2420938"/>
            <a:ext cx="32175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2400" b="1" i="1" dirty="0" smtClean="0">
                <a:solidFill>
                  <a:srgbClr val="002060"/>
                </a:solidFill>
                <a:latin typeface="Lucida Calligraphy" pitchFamily="66" charset="0"/>
              </a:rPr>
              <a:t>Марксизм</a:t>
            </a:r>
            <a:r>
              <a:rPr lang="uk-UA" altLang="ru-RU" b="1" dirty="0" smtClean="0">
                <a:solidFill>
                  <a:srgbClr val="002060"/>
                </a:solidFill>
              </a:rPr>
              <a:t>  </a:t>
            </a:r>
            <a:r>
              <a:rPr lang="uk-UA" altLang="ru-RU" b="1" dirty="0">
                <a:solidFill>
                  <a:srgbClr val="002060"/>
                </a:solidFill>
              </a:rPr>
              <a:t>(</a:t>
            </a:r>
            <a:r>
              <a:rPr lang="en-US" altLang="ru-RU" b="1" dirty="0">
                <a:solidFill>
                  <a:srgbClr val="002060"/>
                </a:solidFill>
              </a:rPr>
              <a:t>XIX – </a:t>
            </a:r>
            <a:r>
              <a:rPr lang="uk-UA" altLang="ru-RU" b="1" dirty="0" err="1">
                <a:solidFill>
                  <a:srgbClr val="002060"/>
                </a:solidFill>
              </a:rPr>
              <a:t>поч</a:t>
            </a:r>
            <a:r>
              <a:rPr lang="uk-UA" altLang="ru-RU" b="1" dirty="0">
                <a:solidFill>
                  <a:srgbClr val="002060"/>
                </a:solidFill>
              </a:rPr>
              <a:t>. </a:t>
            </a:r>
            <a:r>
              <a:rPr lang="en-US" altLang="ru-RU" b="1" dirty="0">
                <a:solidFill>
                  <a:srgbClr val="002060"/>
                </a:solidFill>
              </a:rPr>
              <a:t>XX </a:t>
            </a:r>
            <a:r>
              <a:rPr lang="uk-UA" altLang="ru-RU" b="1" dirty="0">
                <a:solidFill>
                  <a:srgbClr val="002060"/>
                </a:solidFill>
              </a:rPr>
              <a:t>ст.)</a:t>
            </a:r>
            <a:endParaRPr lang="ru-RU" altLang="ru-RU" b="1" dirty="0">
              <a:solidFill>
                <a:srgbClr val="002060"/>
              </a:solidFill>
            </a:endParaRPr>
          </a:p>
        </p:txBody>
      </p:sp>
      <p:sp>
        <p:nvSpPr>
          <p:cNvPr id="61450" name="Text Box 10"/>
          <p:cNvSpPr txBox="1">
            <a:spLocks noChangeArrowheads="1"/>
          </p:cNvSpPr>
          <p:nvPr/>
        </p:nvSpPr>
        <p:spPr bwMode="auto">
          <a:xfrm>
            <a:off x="152400" y="2781300"/>
            <a:ext cx="89916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dirty="0" smtClean="0">
                <a:solidFill>
                  <a:schemeClr val="bg1">
                    <a:lumMod val="10000"/>
                  </a:schemeClr>
                </a:solidFill>
              </a:rPr>
              <a:t>Закладено </a:t>
            </a:r>
            <a:r>
              <a:rPr lang="uk-UA" altLang="ru-RU" dirty="0">
                <a:solidFill>
                  <a:schemeClr val="bg1">
                    <a:lumMod val="10000"/>
                  </a:schemeClr>
                </a:solidFill>
              </a:rPr>
              <a:t>теорію додаткової вартості, яка створюється працею робітників, а </a:t>
            </a:r>
            <a:r>
              <a:rPr lang="uk-UA" altLang="ru-RU" dirty="0" smtClean="0">
                <a:solidFill>
                  <a:schemeClr val="bg1">
                    <a:lumMod val="10000"/>
                  </a:schemeClr>
                </a:solidFill>
              </a:rPr>
              <a:t>привласнюється </a:t>
            </a:r>
            <a:r>
              <a:rPr lang="uk-UA" altLang="ru-RU" dirty="0">
                <a:solidFill>
                  <a:schemeClr val="bg1">
                    <a:lumMod val="10000"/>
                  </a:schemeClr>
                </a:solidFill>
              </a:rPr>
              <a:t>капіталістами, тому робітники мають право виступити проти </a:t>
            </a:r>
            <a:r>
              <a:rPr lang="uk-UA" altLang="ru-RU" dirty="0" smtClean="0">
                <a:solidFill>
                  <a:schemeClr val="bg1">
                    <a:lumMod val="10000"/>
                  </a:schemeClr>
                </a:solidFill>
              </a:rPr>
              <a:t>несправедливого </a:t>
            </a:r>
            <a:r>
              <a:rPr lang="uk-UA" altLang="ru-RU" dirty="0">
                <a:solidFill>
                  <a:schemeClr val="bg1">
                    <a:lumMod val="10000"/>
                  </a:schemeClr>
                </a:solidFill>
              </a:rPr>
              <a:t>розподілу результатів </a:t>
            </a:r>
            <a:r>
              <a:rPr lang="uk-UA" altLang="ru-RU" dirty="0" smtClean="0">
                <a:solidFill>
                  <a:schemeClr val="bg1">
                    <a:lumMod val="10000"/>
                  </a:schemeClr>
                </a:solidFill>
              </a:rPr>
              <a:t>праці.  Представники</a:t>
            </a:r>
            <a:r>
              <a:rPr lang="uk-UA" altLang="ru-RU" dirty="0">
                <a:solidFill>
                  <a:schemeClr val="bg1">
                    <a:lumMod val="10000"/>
                  </a:schemeClr>
                </a:solidFill>
              </a:rPr>
              <a:t>: Карл Маркс, Карл Каутський, Едуард Бернштейн, В. І. Ленін.</a:t>
            </a:r>
            <a:endParaRPr lang="ru-RU" altLang="ru-RU" dirty="0">
              <a:solidFill>
                <a:schemeClr val="bg1">
                  <a:lumMod val="10000"/>
                </a:schemeClr>
              </a:solidFill>
            </a:endParaRPr>
          </a:p>
        </p:txBody>
      </p:sp>
      <p:sp>
        <p:nvSpPr>
          <p:cNvPr id="61452" name="Text Box 12"/>
          <p:cNvSpPr txBox="1">
            <a:spLocks noChangeArrowheads="1"/>
          </p:cNvSpPr>
          <p:nvPr/>
        </p:nvSpPr>
        <p:spPr bwMode="auto">
          <a:xfrm>
            <a:off x="2843213" y="4724400"/>
            <a:ext cx="32752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sz="2400" b="1" i="1" dirty="0" err="1">
                <a:solidFill>
                  <a:srgbClr val="002060"/>
                </a:solidFill>
                <a:latin typeface="Lucida Calligraphy" pitchFamily="66" charset="0"/>
              </a:rPr>
              <a:t>Маржиналізм</a:t>
            </a:r>
            <a:r>
              <a:rPr lang="uk-UA" altLang="ru-RU" b="1" dirty="0">
                <a:solidFill>
                  <a:srgbClr val="002060"/>
                </a:solidFill>
              </a:rPr>
              <a:t>  (кін. </a:t>
            </a:r>
            <a:r>
              <a:rPr lang="en-US" altLang="ru-RU" b="1" dirty="0">
                <a:solidFill>
                  <a:srgbClr val="002060"/>
                </a:solidFill>
              </a:rPr>
              <a:t>XIX </a:t>
            </a:r>
            <a:r>
              <a:rPr lang="uk-UA" altLang="ru-RU" b="1" dirty="0">
                <a:solidFill>
                  <a:srgbClr val="002060"/>
                </a:solidFill>
              </a:rPr>
              <a:t>ст.)</a:t>
            </a:r>
            <a:endParaRPr lang="ru-RU" altLang="ru-RU" b="1" dirty="0">
              <a:solidFill>
                <a:srgbClr val="002060"/>
              </a:solidFill>
            </a:endParaRPr>
          </a:p>
        </p:txBody>
      </p:sp>
      <p:sp>
        <p:nvSpPr>
          <p:cNvPr id="61453" name="Text Box 13"/>
          <p:cNvSpPr txBox="1">
            <a:spLocks noChangeArrowheads="1"/>
          </p:cNvSpPr>
          <p:nvPr/>
        </p:nvSpPr>
        <p:spPr bwMode="auto">
          <a:xfrm>
            <a:off x="152400" y="5084763"/>
            <a:ext cx="89916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altLang="ru-RU" dirty="0">
                <a:solidFill>
                  <a:schemeClr val="bg1">
                    <a:lumMod val="10000"/>
                  </a:schemeClr>
                </a:solidFill>
              </a:rPr>
              <a:t>Незалежно від витрат, які несе виробник і продавець на </a:t>
            </a:r>
            <a:r>
              <a:rPr lang="uk-UA" altLang="ru-RU" dirty="0" smtClean="0">
                <a:solidFill>
                  <a:schemeClr val="bg1">
                    <a:lumMod val="10000"/>
                  </a:schemeClr>
                </a:solidFill>
              </a:rPr>
              <a:t>виробництво товару</a:t>
            </a:r>
            <a:r>
              <a:rPr lang="uk-UA" altLang="ru-RU" dirty="0">
                <a:solidFill>
                  <a:schemeClr val="bg1">
                    <a:lumMod val="10000"/>
                  </a:schemeClr>
                </a:solidFill>
              </a:rPr>
              <a:t>, його ціна має падати по мірі збільшення його запасу. Відтак, ціна </a:t>
            </a:r>
            <a:r>
              <a:rPr lang="uk-UA" altLang="ru-RU" dirty="0" smtClean="0">
                <a:solidFill>
                  <a:schemeClr val="bg1">
                    <a:lumMod val="10000"/>
                  </a:schemeClr>
                </a:solidFill>
              </a:rPr>
              <a:t>залежить </a:t>
            </a:r>
            <a:r>
              <a:rPr lang="uk-UA" altLang="ru-RU" dirty="0">
                <a:solidFill>
                  <a:schemeClr val="bg1">
                    <a:lumMod val="10000"/>
                  </a:schemeClr>
                </a:solidFill>
              </a:rPr>
              <a:t>не від витрат, а від граничної корисності.</a:t>
            </a:r>
          </a:p>
          <a:p>
            <a:pPr eaLnBrk="1" hangingPunct="1"/>
            <a:r>
              <a:rPr lang="uk-UA" altLang="ru-RU" dirty="0">
                <a:solidFill>
                  <a:schemeClr val="bg1">
                    <a:lumMod val="10000"/>
                  </a:schemeClr>
                </a:solidFill>
              </a:rPr>
              <a:t>Представники: Карл </a:t>
            </a:r>
            <a:r>
              <a:rPr lang="uk-UA" altLang="ru-RU" dirty="0" err="1">
                <a:solidFill>
                  <a:schemeClr val="bg1">
                    <a:lumMod val="10000"/>
                  </a:schemeClr>
                </a:solidFill>
              </a:rPr>
              <a:t>Менгер</a:t>
            </a:r>
            <a:r>
              <a:rPr lang="uk-UA" altLang="ru-RU" dirty="0">
                <a:solidFill>
                  <a:schemeClr val="bg1">
                    <a:lumMod val="10000"/>
                  </a:schemeClr>
                </a:solidFill>
              </a:rPr>
              <a:t>, Євген </a:t>
            </a:r>
            <a:r>
              <a:rPr lang="uk-UA" altLang="ru-RU" dirty="0" err="1">
                <a:solidFill>
                  <a:schemeClr val="bg1">
                    <a:lumMod val="10000"/>
                  </a:schemeClr>
                </a:solidFill>
              </a:rPr>
              <a:t>Бем</a:t>
            </a:r>
            <a:r>
              <a:rPr lang="uk-UA" altLang="ru-RU" dirty="0">
                <a:solidFill>
                  <a:schemeClr val="bg1">
                    <a:lumMod val="10000"/>
                  </a:schemeClr>
                </a:solidFill>
              </a:rPr>
              <a:t> – </a:t>
            </a:r>
            <a:r>
              <a:rPr lang="uk-UA" altLang="ru-RU" dirty="0" err="1">
                <a:solidFill>
                  <a:schemeClr val="bg1">
                    <a:lumMod val="10000"/>
                  </a:schemeClr>
                </a:solidFill>
              </a:rPr>
              <a:t>Баверк</a:t>
            </a:r>
            <a:r>
              <a:rPr lang="uk-UA" altLang="ru-RU" dirty="0">
                <a:solidFill>
                  <a:schemeClr val="bg1">
                    <a:lumMod val="10000"/>
                  </a:schemeClr>
                </a:solidFill>
              </a:rPr>
              <a:t>, </a:t>
            </a:r>
            <a:r>
              <a:rPr lang="uk-UA" altLang="ru-RU" dirty="0" err="1">
                <a:solidFill>
                  <a:schemeClr val="bg1">
                    <a:lumMod val="10000"/>
                  </a:schemeClr>
                </a:solidFill>
              </a:rPr>
              <a:t>Вільфредо</a:t>
            </a:r>
            <a:r>
              <a:rPr lang="uk-UA" altLang="ru-RU" dirty="0">
                <a:solidFill>
                  <a:schemeClr val="bg1">
                    <a:lumMod val="10000"/>
                  </a:schemeClr>
                </a:solidFill>
              </a:rPr>
              <a:t> </a:t>
            </a:r>
            <a:r>
              <a:rPr lang="uk-UA" altLang="ru-RU" dirty="0" err="1">
                <a:solidFill>
                  <a:schemeClr val="bg1">
                    <a:lumMod val="10000"/>
                  </a:schemeClr>
                </a:solidFill>
              </a:rPr>
              <a:t>Парето</a:t>
            </a:r>
            <a:r>
              <a:rPr lang="uk-UA" altLang="ru-RU" dirty="0">
                <a:solidFill>
                  <a:schemeClr val="bg1">
                    <a:lumMod val="10000"/>
                  </a:schemeClr>
                </a:solidFill>
              </a:rPr>
              <a:t>, С. Міль.</a:t>
            </a:r>
            <a:endParaRPr lang="ru-RU" altLang="ru-RU" dirty="0">
              <a:solidFill>
                <a:schemeClr val="bg1">
                  <a:lumMod val="10000"/>
                </a:schemeClr>
              </a:solidFill>
            </a:endParaRPr>
          </a:p>
        </p:txBody>
      </p:sp>
      <p:pic>
        <p:nvPicPr>
          <p:cNvPr id="11281" name="Picture 17" descr="C:\Documents and Settings\Администратор\Рабочий стол\портрети\Lenin.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67273" y="3426851"/>
            <a:ext cx="11588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22087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61445">
                                            <p:txEl>
                                              <p:pRg st="0" end="0"/>
                                            </p:txEl>
                                          </p:spTgt>
                                        </p:tgtEl>
                                        <p:attrNameLst>
                                          <p:attrName>style.visibility</p:attrName>
                                        </p:attrNameLst>
                                      </p:cBhvr>
                                      <p:to>
                                        <p:strVal val="visible"/>
                                      </p:to>
                                    </p:set>
                                    <p:anim calcmode="lin" valueType="num">
                                      <p:cBhvr>
                                        <p:cTn id="7" dur="2000" fill="hold"/>
                                        <p:tgtEl>
                                          <p:spTgt spid="61445">
                                            <p:txEl>
                                              <p:pRg st="0" end="0"/>
                                            </p:txEl>
                                          </p:spTgt>
                                        </p:tgtEl>
                                        <p:attrNameLst>
                                          <p:attrName>ppt_w</p:attrName>
                                        </p:attrNameLst>
                                      </p:cBhvr>
                                      <p:tavLst>
                                        <p:tav tm="0" fmla="#ppt_w*sin(2.5*pi*$)">
                                          <p:val>
                                            <p:fltVal val="0"/>
                                          </p:val>
                                        </p:tav>
                                        <p:tav tm="100000">
                                          <p:val>
                                            <p:fltVal val="1"/>
                                          </p:val>
                                        </p:tav>
                                      </p:tavLst>
                                    </p:anim>
                                    <p:anim calcmode="lin" valueType="num">
                                      <p:cBhvr>
                                        <p:cTn id="8" dur="2000" fill="hold"/>
                                        <p:tgtEl>
                                          <p:spTgt spid="6144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nodeType="clickEffect">
                                  <p:stCondLst>
                                    <p:cond delay="0"/>
                                  </p:stCondLst>
                                  <p:childTnLst>
                                    <p:set>
                                      <p:cBhvr>
                                        <p:cTn id="12" dur="1" fill="hold">
                                          <p:stCondLst>
                                            <p:cond delay="0"/>
                                          </p:stCondLst>
                                        </p:cTn>
                                        <p:tgtEl>
                                          <p:spTgt spid="61449">
                                            <p:txEl>
                                              <p:pRg st="0" end="0"/>
                                            </p:txEl>
                                          </p:spTgt>
                                        </p:tgtEl>
                                        <p:attrNameLst>
                                          <p:attrName>style.visibility</p:attrName>
                                        </p:attrNameLst>
                                      </p:cBhvr>
                                      <p:to>
                                        <p:strVal val="visible"/>
                                      </p:to>
                                    </p:set>
                                    <p:anim calcmode="lin" valueType="num">
                                      <p:cBhvr>
                                        <p:cTn id="13" dur="2000" fill="hold"/>
                                        <p:tgtEl>
                                          <p:spTgt spid="61449">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6144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9" presetClass="entr" presetSubtype="10" fill="hold" nodeType="clickEffect">
                                  <p:stCondLst>
                                    <p:cond delay="0"/>
                                  </p:stCondLst>
                                  <p:childTnLst>
                                    <p:set>
                                      <p:cBhvr>
                                        <p:cTn id="18" dur="1" fill="hold">
                                          <p:stCondLst>
                                            <p:cond delay="0"/>
                                          </p:stCondLst>
                                        </p:cTn>
                                        <p:tgtEl>
                                          <p:spTgt spid="61452">
                                            <p:txEl>
                                              <p:pRg st="0" end="0"/>
                                            </p:txEl>
                                          </p:spTgt>
                                        </p:tgtEl>
                                        <p:attrNameLst>
                                          <p:attrName>style.visibility</p:attrName>
                                        </p:attrNameLst>
                                      </p:cBhvr>
                                      <p:to>
                                        <p:strVal val="visible"/>
                                      </p:to>
                                    </p:set>
                                    <p:anim calcmode="lin" valueType="num">
                                      <p:cBhvr>
                                        <p:cTn id="19" dur="2000" fill="hold"/>
                                        <p:tgtEl>
                                          <p:spTgt spid="61452">
                                            <p:txEl>
                                              <p:pRg st="0" end="0"/>
                                            </p:txEl>
                                          </p:spTgt>
                                        </p:tgtEl>
                                        <p:attrNameLst>
                                          <p:attrName>ppt_w</p:attrName>
                                        </p:attrNameLst>
                                      </p:cBhvr>
                                      <p:tavLst>
                                        <p:tav tm="0" fmla="#ppt_w*sin(2.5*pi*$)">
                                          <p:val>
                                            <p:fltVal val="0"/>
                                          </p:val>
                                        </p:tav>
                                        <p:tav tm="100000">
                                          <p:val>
                                            <p:fltVal val="1"/>
                                          </p:val>
                                        </p:tav>
                                      </p:tavLst>
                                    </p:anim>
                                    <p:anim calcmode="lin" valueType="num">
                                      <p:cBhvr>
                                        <p:cTn id="20" dur="2000" fill="hold"/>
                                        <p:tgtEl>
                                          <p:spTgt spid="6145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nodeType="clickEffect">
                                  <p:stCondLst>
                                    <p:cond delay="0"/>
                                  </p:stCondLst>
                                  <p:childTnLst>
                                    <p:set>
                                      <p:cBhvr>
                                        <p:cTn id="24" dur="1" fill="hold">
                                          <p:stCondLst>
                                            <p:cond delay="0"/>
                                          </p:stCondLst>
                                        </p:cTn>
                                        <p:tgtEl>
                                          <p:spTgt spid="61447">
                                            <p:txEl>
                                              <p:pRg st="0" end="0"/>
                                            </p:txEl>
                                          </p:spTgt>
                                        </p:tgtEl>
                                        <p:attrNameLst>
                                          <p:attrName>style.visibility</p:attrName>
                                        </p:attrNameLst>
                                      </p:cBhvr>
                                      <p:to>
                                        <p:strVal val="visible"/>
                                      </p:to>
                                    </p:set>
                                    <p:anim calcmode="lin" valueType="num">
                                      <p:cBhvr>
                                        <p:cTn id="25" dur="500" fill="hold"/>
                                        <p:tgtEl>
                                          <p:spTgt spid="6144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61447">
                                            <p:txEl>
                                              <p:pRg st="0" end="0"/>
                                            </p:txEl>
                                          </p:spTgt>
                                        </p:tgtEl>
                                        <p:attrNameLst>
                                          <p:attrName>ppt_h</p:attrName>
                                        </p:attrNameLst>
                                      </p:cBhvr>
                                      <p:tavLst>
                                        <p:tav tm="0">
                                          <p:val>
                                            <p:strVal val="#ppt_h"/>
                                          </p:val>
                                        </p:tav>
                                        <p:tav tm="100000">
                                          <p:val>
                                            <p:strVal val="#ppt_h"/>
                                          </p:val>
                                        </p:tav>
                                      </p:tavLst>
                                    </p:anim>
                                  </p:childTnLst>
                                </p:cTn>
                              </p:par>
                              <p:par>
                                <p:cTn id="27" presetID="17" presetClass="entr" presetSubtype="10" fill="hold" nodeType="withEffect">
                                  <p:stCondLst>
                                    <p:cond delay="0"/>
                                  </p:stCondLst>
                                  <p:childTnLst>
                                    <p:set>
                                      <p:cBhvr>
                                        <p:cTn id="28" dur="1" fill="hold">
                                          <p:stCondLst>
                                            <p:cond delay="0"/>
                                          </p:stCondLst>
                                        </p:cTn>
                                        <p:tgtEl>
                                          <p:spTgt spid="61447">
                                            <p:txEl>
                                              <p:pRg st="1" end="1"/>
                                            </p:txEl>
                                          </p:spTgt>
                                        </p:tgtEl>
                                        <p:attrNameLst>
                                          <p:attrName>style.visibility</p:attrName>
                                        </p:attrNameLst>
                                      </p:cBhvr>
                                      <p:to>
                                        <p:strVal val="visible"/>
                                      </p:to>
                                    </p:set>
                                    <p:anim calcmode="lin" valueType="num">
                                      <p:cBhvr>
                                        <p:cTn id="29" dur="500" fill="hold"/>
                                        <p:tgtEl>
                                          <p:spTgt spid="61447">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6144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7" presetClass="entr" presetSubtype="10" fill="hold" nodeType="clickEffect">
                                  <p:stCondLst>
                                    <p:cond delay="0"/>
                                  </p:stCondLst>
                                  <p:childTnLst>
                                    <p:set>
                                      <p:cBhvr>
                                        <p:cTn id="34" dur="1" fill="hold">
                                          <p:stCondLst>
                                            <p:cond delay="0"/>
                                          </p:stCondLst>
                                        </p:cTn>
                                        <p:tgtEl>
                                          <p:spTgt spid="61450">
                                            <p:txEl>
                                              <p:pRg st="0" end="0"/>
                                            </p:txEl>
                                          </p:spTgt>
                                        </p:tgtEl>
                                        <p:attrNameLst>
                                          <p:attrName>style.visibility</p:attrName>
                                        </p:attrNameLst>
                                      </p:cBhvr>
                                      <p:to>
                                        <p:strVal val="visible"/>
                                      </p:to>
                                    </p:set>
                                    <p:anim calcmode="lin" valueType="num">
                                      <p:cBhvr>
                                        <p:cTn id="35" dur="500" fill="hold"/>
                                        <p:tgtEl>
                                          <p:spTgt spid="61450">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6145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7" presetClass="entr" presetSubtype="10" fill="hold" nodeType="clickEffect">
                                  <p:stCondLst>
                                    <p:cond delay="0"/>
                                  </p:stCondLst>
                                  <p:childTnLst>
                                    <p:set>
                                      <p:cBhvr>
                                        <p:cTn id="40" dur="1" fill="hold">
                                          <p:stCondLst>
                                            <p:cond delay="0"/>
                                          </p:stCondLst>
                                        </p:cTn>
                                        <p:tgtEl>
                                          <p:spTgt spid="61453">
                                            <p:txEl>
                                              <p:pRg st="0" end="0"/>
                                            </p:txEl>
                                          </p:spTgt>
                                        </p:tgtEl>
                                        <p:attrNameLst>
                                          <p:attrName>style.visibility</p:attrName>
                                        </p:attrNameLst>
                                      </p:cBhvr>
                                      <p:to>
                                        <p:strVal val="visible"/>
                                      </p:to>
                                    </p:set>
                                    <p:anim calcmode="lin" valueType="num">
                                      <p:cBhvr>
                                        <p:cTn id="41" dur="500" fill="hold"/>
                                        <p:tgtEl>
                                          <p:spTgt spid="6145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61453">
                                            <p:txEl>
                                              <p:pRg st="0" end="0"/>
                                            </p:txEl>
                                          </p:spTgt>
                                        </p:tgtEl>
                                        <p:attrNameLst>
                                          <p:attrName>ppt_h</p:attrName>
                                        </p:attrNameLst>
                                      </p:cBhvr>
                                      <p:tavLst>
                                        <p:tav tm="0">
                                          <p:val>
                                            <p:strVal val="#ppt_h"/>
                                          </p:val>
                                        </p:tav>
                                        <p:tav tm="100000">
                                          <p:val>
                                            <p:strVal val="#ppt_h"/>
                                          </p:val>
                                        </p:tav>
                                      </p:tavLst>
                                    </p:anim>
                                  </p:childTnLst>
                                </p:cTn>
                              </p:par>
                              <p:par>
                                <p:cTn id="43" presetID="17" presetClass="entr" presetSubtype="10" fill="hold" nodeType="withEffect">
                                  <p:stCondLst>
                                    <p:cond delay="0"/>
                                  </p:stCondLst>
                                  <p:childTnLst>
                                    <p:set>
                                      <p:cBhvr>
                                        <p:cTn id="44" dur="1" fill="hold">
                                          <p:stCondLst>
                                            <p:cond delay="0"/>
                                          </p:stCondLst>
                                        </p:cTn>
                                        <p:tgtEl>
                                          <p:spTgt spid="61453">
                                            <p:txEl>
                                              <p:pRg st="1" end="1"/>
                                            </p:txEl>
                                          </p:spTgt>
                                        </p:tgtEl>
                                        <p:attrNameLst>
                                          <p:attrName>style.visibility</p:attrName>
                                        </p:attrNameLst>
                                      </p:cBhvr>
                                      <p:to>
                                        <p:strVal val="visible"/>
                                      </p:to>
                                    </p:set>
                                    <p:anim calcmode="lin" valueType="num">
                                      <p:cBhvr>
                                        <p:cTn id="45" dur="500" fill="hold"/>
                                        <p:tgtEl>
                                          <p:spTgt spid="61453">
                                            <p:txEl>
                                              <p:pRg st="1" end="1"/>
                                            </p:txEl>
                                          </p:spTgt>
                                        </p:tgtEl>
                                        <p:attrNameLst>
                                          <p:attrName>ppt_w</p:attrName>
                                        </p:attrNameLst>
                                      </p:cBhvr>
                                      <p:tavLst>
                                        <p:tav tm="0">
                                          <p:val>
                                            <p:fltVal val="0"/>
                                          </p:val>
                                        </p:tav>
                                        <p:tav tm="100000">
                                          <p:val>
                                            <p:strVal val="#ppt_w"/>
                                          </p:val>
                                        </p:tav>
                                      </p:tavLst>
                                    </p:anim>
                                    <p:anim calcmode="lin" valueType="num">
                                      <p:cBhvr>
                                        <p:cTn id="46" dur="500" fill="hold"/>
                                        <p:tgtEl>
                                          <p:spTgt spid="6145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53" presetClass="entr" presetSubtype="0" fill="hold" nodeType="clickEffect">
                                  <p:stCondLst>
                                    <p:cond delay="0"/>
                                  </p:stCondLst>
                                  <p:childTnLst>
                                    <p:set>
                                      <p:cBhvr>
                                        <p:cTn id="50" dur="1" fill="hold">
                                          <p:stCondLst>
                                            <p:cond delay="0"/>
                                          </p:stCondLst>
                                        </p:cTn>
                                        <p:tgtEl>
                                          <p:spTgt spid="11272"/>
                                        </p:tgtEl>
                                        <p:attrNameLst>
                                          <p:attrName>style.visibility</p:attrName>
                                        </p:attrNameLst>
                                      </p:cBhvr>
                                      <p:to>
                                        <p:strVal val="visible"/>
                                      </p:to>
                                    </p:set>
                                    <p:anim calcmode="lin" valueType="num">
                                      <p:cBhvr>
                                        <p:cTn id="51" dur="500" fill="hold"/>
                                        <p:tgtEl>
                                          <p:spTgt spid="11272"/>
                                        </p:tgtEl>
                                        <p:attrNameLst>
                                          <p:attrName>ppt_w</p:attrName>
                                        </p:attrNameLst>
                                      </p:cBhvr>
                                      <p:tavLst>
                                        <p:tav tm="0">
                                          <p:val>
                                            <p:fltVal val="0"/>
                                          </p:val>
                                        </p:tav>
                                        <p:tav tm="100000">
                                          <p:val>
                                            <p:strVal val="#ppt_w"/>
                                          </p:val>
                                        </p:tav>
                                      </p:tavLst>
                                    </p:anim>
                                    <p:anim calcmode="lin" valueType="num">
                                      <p:cBhvr>
                                        <p:cTn id="52" dur="500" fill="hold"/>
                                        <p:tgtEl>
                                          <p:spTgt spid="11272"/>
                                        </p:tgtEl>
                                        <p:attrNameLst>
                                          <p:attrName>ppt_h</p:attrName>
                                        </p:attrNameLst>
                                      </p:cBhvr>
                                      <p:tavLst>
                                        <p:tav tm="0">
                                          <p:val>
                                            <p:fltVal val="0"/>
                                          </p:val>
                                        </p:tav>
                                        <p:tav tm="100000">
                                          <p:val>
                                            <p:strVal val="#ppt_h"/>
                                          </p:val>
                                        </p:tav>
                                      </p:tavLst>
                                    </p:anim>
                                    <p:animEffect transition="in" filter="fade">
                                      <p:cBhvr>
                                        <p:cTn id="53" dur="500"/>
                                        <p:tgtEl>
                                          <p:spTgt spid="11272"/>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3" presetClass="entr" presetSubtype="0" fill="hold" nodeType="clickEffect">
                                  <p:stCondLst>
                                    <p:cond delay="0"/>
                                  </p:stCondLst>
                                  <p:childTnLst>
                                    <p:set>
                                      <p:cBhvr>
                                        <p:cTn id="57" dur="1" fill="hold">
                                          <p:stCondLst>
                                            <p:cond delay="0"/>
                                          </p:stCondLst>
                                        </p:cTn>
                                        <p:tgtEl>
                                          <p:spTgt spid="11281"/>
                                        </p:tgtEl>
                                        <p:attrNameLst>
                                          <p:attrName>style.visibility</p:attrName>
                                        </p:attrNameLst>
                                      </p:cBhvr>
                                      <p:to>
                                        <p:strVal val="visible"/>
                                      </p:to>
                                    </p:set>
                                    <p:anim calcmode="lin" valueType="num">
                                      <p:cBhvr>
                                        <p:cTn id="58" dur="500" fill="hold"/>
                                        <p:tgtEl>
                                          <p:spTgt spid="11281"/>
                                        </p:tgtEl>
                                        <p:attrNameLst>
                                          <p:attrName>ppt_w</p:attrName>
                                        </p:attrNameLst>
                                      </p:cBhvr>
                                      <p:tavLst>
                                        <p:tav tm="0">
                                          <p:val>
                                            <p:fltVal val="0"/>
                                          </p:val>
                                        </p:tav>
                                        <p:tav tm="100000">
                                          <p:val>
                                            <p:strVal val="#ppt_w"/>
                                          </p:val>
                                        </p:tav>
                                      </p:tavLst>
                                    </p:anim>
                                    <p:anim calcmode="lin" valueType="num">
                                      <p:cBhvr>
                                        <p:cTn id="59" dur="500" fill="hold"/>
                                        <p:tgtEl>
                                          <p:spTgt spid="11281"/>
                                        </p:tgtEl>
                                        <p:attrNameLst>
                                          <p:attrName>ppt_h</p:attrName>
                                        </p:attrNameLst>
                                      </p:cBhvr>
                                      <p:tavLst>
                                        <p:tav tm="0">
                                          <p:val>
                                            <p:fltVal val="0"/>
                                          </p:val>
                                        </p:tav>
                                        <p:tav tm="100000">
                                          <p:val>
                                            <p:strVal val="#ppt_h"/>
                                          </p:val>
                                        </p:tav>
                                      </p:tavLst>
                                    </p:anim>
                                    <p:animEffect transition="in" filter="fade">
                                      <p:cBhvr>
                                        <p:cTn id="60" dur="500"/>
                                        <p:tgtEl>
                                          <p:spTgt spid="1128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53" presetClass="entr" presetSubtype="0" fill="hold" nodeType="clickEffect">
                                  <p:stCondLst>
                                    <p:cond delay="0"/>
                                  </p:stCondLst>
                                  <p:childTnLst>
                                    <p:set>
                                      <p:cBhvr>
                                        <p:cTn id="64" dur="1" fill="hold">
                                          <p:stCondLst>
                                            <p:cond delay="0"/>
                                          </p:stCondLst>
                                        </p:cTn>
                                        <p:tgtEl>
                                          <p:spTgt spid="11269"/>
                                        </p:tgtEl>
                                        <p:attrNameLst>
                                          <p:attrName>style.visibility</p:attrName>
                                        </p:attrNameLst>
                                      </p:cBhvr>
                                      <p:to>
                                        <p:strVal val="visible"/>
                                      </p:to>
                                    </p:set>
                                    <p:anim calcmode="lin" valueType="num">
                                      <p:cBhvr>
                                        <p:cTn id="65" dur="500" fill="hold"/>
                                        <p:tgtEl>
                                          <p:spTgt spid="11269"/>
                                        </p:tgtEl>
                                        <p:attrNameLst>
                                          <p:attrName>ppt_w</p:attrName>
                                        </p:attrNameLst>
                                      </p:cBhvr>
                                      <p:tavLst>
                                        <p:tav tm="0">
                                          <p:val>
                                            <p:fltVal val="0"/>
                                          </p:val>
                                        </p:tav>
                                        <p:tav tm="100000">
                                          <p:val>
                                            <p:strVal val="#ppt_w"/>
                                          </p:val>
                                        </p:tav>
                                      </p:tavLst>
                                    </p:anim>
                                    <p:anim calcmode="lin" valueType="num">
                                      <p:cBhvr>
                                        <p:cTn id="66" dur="500" fill="hold"/>
                                        <p:tgtEl>
                                          <p:spTgt spid="11269"/>
                                        </p:tgtEl>
                                        <p:attrNameLst>
                                          <p:attrName>ppt_h</p:attrName>
                                        </p:attrNameLst>
                                      </p:cBhvr>
                                      <p:tavLst>
                                        <p:tav tm="0">
                                          <p:val>
                                            <p:fltVal val="0"/>
                                          </p:val>
                                        </p:tav>
                                        <p:tav tm="100000">
                                          <p:val>
                                            <p:strVal val="#ppt_h"/>
                                          </p:val>
                                        </p:tav>
                                      </p:tavLst>
                                    </p:anim>
                                    <p:animEffect transition="in" filter="fade">
                                      <p:cBhvr>
                                        <p:cTn id="67" dur="500"/>
                                        <p:tgtEl>
                                          <p:spTgt spid="1126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3" presetClass="entr" presetSubtype="0" fill="hold" nodeType="clickEffect">
                                  <p:stCondLst>
                                    <p:cond delay="0"/>
                                  </p:stCondLst>
                                  <p:childTnLst>
                                    <p:set>
                                      <p:cBhvr>
                                        <p:cTn id="71" dur="1" fill="hold">
                                          <p:stCondLst>
                                            <p:cond delay="0"/>
                                          </p:stCondLst>
                                        </p:cTn>
                                        <p:tgtEl>
                                          <p:spTgt spid="11271"/>
                                        </p:tgtEl>
                                        <p:attrNameLst>
                                          <p:attrName>style.visibility</p:attrName>
                                        </p:attrNameLst>
                                      </p:cBhvr>
                                      <p:to>
                                        <p:strVal val="visible"/>
                                      </p:to>
                                    </p:set>
                                    <p:anim calcmode="lin" valueType="num">
                                      <p:cBhvr>
                                        <p:cTn id="72" dur="500" fill="hold"/>
                                        <p:tgtEl>
                                          <p:spTgt spid="11271"/>
                                        </p:tgtEl>
                                        <p:attrNameLst>
                                          <p:attrName>ppt_w</p:attrName>
                                        </p:attrNameLst>
                                      </p:cBhvr>
                                      <p:tavLst>
                                        <p:tav tm="0">
                                          <p:val>
                                            <p:fltVal val="0"/>
                                          </p:val>
                                        </p:tav>
                                        <p:tav tm="100000">
                                          <p:val>
                                            <p:strVal val="#ppt_w"/>
                                          </p:val>
                                        </p:tav>
                                      </p:tavLst>
                                    </p:anim>
                                    <p:anim calcmode="lin" valueType="num">
                                      <p:cBhvr>
                                        <p:cTn id="73" dur="500" fill="hold"/>
                                        <p:tgtEl>
                                          <p:spTgt spid="11271"/>
                                        </p:tgtEl>
                                        <p:attrNameLst>
                                          <p:attrName>ppt_h</p:attrName>
                                        </p:attrNameLst>
                                      </p:cBhvr>
                                      <p:tavLst>
                                        <p:tav tm="0">
                                          <p:val>
                                            <p:fltVal val="0"/>
                                          </p:val>
                                        </p:tav>
                                        <p:tav tm="100000">
                                          <p:val>
                                            <p:strVal val="#ppt_h"/>
                                          </p:val>
                                        </p:tav>
                                      </p:tavLst>
                                    </p:anim>
                                    <p:animEffect transition="in" filter="fade">
                                      <p:cBhvr>
                                        <p:cTn id="74" dur="500"/>
                                        <p:tgtEl>
                                          <p:spTgt spid="11271"/>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53" presetClass="entr" presetSubtype="0" fill="hold" nodeType="clickEffect">
                                  <p:stCondLst>
                                    <p:cond delay="0"/>
                                  </p:stCondLst>
                                  <p:childTnLst>
                                    <p:set>
                                      <p:cBhvr>
                                        <p:cTn id="78" dur="1" fill="hold">
                                          <p:stCondLst>
                                            <p:cond delay="0"/>
                                          </p:stCondLst>
                                        </p:cTn>
                                        <p:tgtEl>
                                          <p:spTgt spid="11268"/>
                                        </p:tgtEl>
                                        <p:attrNameLst>
                                          <p:attrName>style.visibility</p:attrName>
                                        </p:attrNameLst>
                                      </p:cBhvr>
                                      <p:to>
                                        <p:strVal val="visible"/>
                                      </p:to>
                                    </p:set>
                                    <p:anim calcmode="lin" valueType="num">
                                      <p:cBhvr>
                                        <p:cTn id="79" dur="500" fill="hold"/>
                                        <p:tgtEl>
                                          <p:spTgt spid="11268"/>
                                        </p:tgtEl>
                                        <p:attrNameLst>
                                          <p:attrName>ppt_w</p:attrName>
                                        </p:attrNameLst>
                                      </p:cBhvr>
                                      <p:tavLst>
                                        <p:tav tm="0">
                                          <p:val>
                                            <p:fltVal val="0"/>
                                          </p:val>
                                        </p:tav>
                                        <p:tav tm="100000">
                                          <p:val>
                                            <p:strVal val="#ppt_w"/>
                                          </p:val>
                                        </p:tav>
                                      </p:tavLst>
                                    </p:anim>
                                    <p:anim calcmode="lin" valueType="num">
                                      <p:cBhvr>
                                        <p:cTn id="80" dur="500" fill="hold"/>
                                        <p:tgtEl>
                                          <p:spTgt spid="11268"/>
                                        </p:tgtEl>
                                        <p:attrNameLst>
                                          <p:attrName>ppt_h</p:attrName>
                                        </p:attrNameLst>
                                      </p:cBhvr>
                                      <p:tavLst>
                                        <p:tav tm="0">
                                          <p:val>
                                            <p:fltVal val="0"/>
                                          </p:val>
                                        </p:tav>
                                        <p:tav tm="100000">
                                          <p:val>
                                            <p:strVal val="#ppt_h"/>
                                          </p:val>
                                        </p:tav>
                                      </p:tavLst>
                                    </p:anim>
                                    <p:animEffect transition="in" filter="fade">
                                      <p:cBhvr>
                                        <p:cTn id="81" dur="500"/>
                                        <p:tgtEl>
                                          <p:spTgt spid="11268"/>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53" presetClass="entr" presetSubtype="0" fill="hold" nodeType="clickEffect">
                                  <p:stCondLst>
                                    <p:cond delay="0"/>
                                  </p:stCondLst>
                                  <p:childTnLst>
                                    <p:set>
                                      <p:cBhvr>
                                        <p:cTn id="85" dur="1" fill="hold">
                                          <p:stCondLst>
                                            <p:cond delay="0"/>
                                          </p:stCondLst>
                                        </p:cTn>
                                        <p:tgtEl>
                                          <p:spTgt spid="11266"/>
                                        </p:tgtEl>
                                        <p:attrNameLst>
                                          <p:attrName>style.visibility</p:attrName>
                                        </p:attrNameLst>
                                      </p:cBhvr>
                                      <p:to>
                                        <p:strVal val="visible"/>
                                      </p:to>
                                    </p:set>
                                    <p:anim calcmode="lin" valueType="num">
                                      <p:cBhvr>
                                        <p:cTn id="86" dur="500" fill="hold"/>
                                        <p:tgtEl>
                                          <p:spTgt spid="11266"/>
                                        </p:tgtEl>
                                        <p:attrNameLst>
                                          <p:attrName>ppt_w</p:attrName>
                                        </p:attrNameLst>
                                      </p:cBhvr>
                                      <p:tavLst>
                                        <p:tav tm="0">
                                          <p:val>
                                            <p:fltVal val="0"/>
                                          </p:val>
                                        </p:tav>
                                        <p:tav tm="100000">
                                          <p:val>
                                            <p:strVal val="#ppt_w"/>
                                          </p:val>
                                        </p:tav>
                                      </p:tavLst>
                                    </p:anim>
                                    <p:anim calcmode="lin" valueType="num">
                                      <p:cBhvr>
                                        <p:cTn id="87" dur="500" fill="hold"/>
                                        <p:tgtEl>
                                          <p:spTgt spid="11266"/>
                                        </p:tgtEl>
                                        <p:attrNameLst>
                                          <p:attrName>ppt_h</p:attrName>
                                        </p:attrNameLst>
                                      </p:cBhvr>
                                      <p:tavLst>
                                        <p:tav tm="0">
                                          <p:val>
                                            <p:fltVal val="0"/>
                                          </p:val>
                                        </p:tav>
                                        <p:tav tm="100000">
                                          <p:val>
                                            <p:strVal val="#ppt_h"/>
                                          </p:val>
                                        </p:tav>
                                      </p:tavLst>
                                    </p:anim>
                                    <p:animEffect transition="in" filter="fade">
                                      <p:cBhvr>
                                        <p:cTn id="88" dur="500"/>
                                        <p:tgtEl>
                                          <p:spTgt spid="11266"/>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53" presetClass="entr" presetSubtype="0" fill="hold" nodeType="clickEffect">
                                  <p:stCondLst>
                                    <p:cond delay="0"/>
                                  </p:stCondLst>
                                  <p:childTnLst>
                                    <p:set>
                                      <p:cBhvr>
                                        <p:cTn id="92" dur="1" fill="hold">
                                          <p:stCondLst>
                                            <p:cond delay="0"/>
                                          </p:stCondLst>
                                        </p:cTn>
                                        <p:tgtEl>
                                          <p:spTgt spid="11270"/>
                                        </p:tgtEl>
                                        <p:attrNameLst>
                                          <p:attrName>style.visibility</p:attrName>
                                        </p:attrNameLst>
                                      </p:cBhvr>
                                      <p:to>
                                        <p:strVal val="visible"/>
                                      </p:to>
                                    </p:set>
                                    <p:anim calcmode="lin" valueType="num">
                                      <p:cBhvr>
                                        <p:cTn id="93" dur="500" fill="hold"/>
                                        <p:tgtEl>
                                          <p:spTgt spid="11270"/>
                                        </p:tgtEl>
                                        <p:attrNameLst>
                                          <p:attrName>ppt_w</p:attrName>
                                        </p:attrNameLst>
                                      </p:cBhvr>
                                      <p:tavLst>
                                        <p:tav tm="0">
                                          <p:val>
                                            <p:fltVal val="0"/>
                                          </p:val>
                                        </p:tav>
                                        <p:tav tm="100000">
                                          <p:val>
                                            <p:strVal val="#ppt_w"/>
                                          </p:val>
                                        </p:tav>
                                      </p:tavLst>
                                    </p:anim>
                                    <p:anim calcmode="lin" valueType="num">
                                      <p:cBhvr>
                                        <p:cTn id="94" dur="500" fill="hold"/>
                                        <p:tgtEl>
                                          <p:spTgt spid="11270"/>
                                        </p:tgtEl>
                                        <p:attrNameLst>
                                          <p:attrName>ppt_h</p:attrName>
                                        </p:attrNameLst>
                                      </p:cBhvr>
                                      <p:tavLst>
                                        <p:tav tm="0">
                                          <p:val>
                                            <p:fltVal val="0"/>
                                          </p:val>
                                        </p:tav>
                                        <p:tav tm="100000">
                                          <p:val>
                                            <p:strVal val="#ppt_h"/>
                                          </p:val>
                                        </p:tav>
                                      </p:tavLst>
                                    </p:anim>
                                    <p:animEffect transition="in" filter="fade">
                                      <p:cBhvr>
                                        <p:cTn id="95" dur="500"/>
                                        <p:tgtEl>
                                          <p:spTgt spid="11270"/>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53" presetClass="entr" presetSubtype="0" fill="hold" nodeType="clickEffect">
                                  <p:stCondLst>
                                    <p:cond delay="0"/>
                                  </p:stCondLst>
                                  <p:childTnLst>
                                    <p:set>
                                      <p:cBhvr>
                                        <p:cTn id="99" dur="1" fill="hold">
                                          <p:stCondLst>
                                            <p:cond delay="0"/>
                                          </p:stCondLst>
                                        </p:cTn>
                                        <p:tgtEl>
                                          <p:spTgt spid="11267"/>
                                        </p:tgtEl>
                                        <p:attrNameLst>
                                          <p:attrName>style.visibility</p:attrName>
                                        </p:attrNameLst>
                                      </p:cBhvr>
                                      <p:to>
                                        <p:strVal val="visible"/>
                                      </p:to>
                                    </p:set>
                                    <p:anim calcmode="lin" valueType="num">
                                      <p:cBhvr>
                                        <p:cTn id="100" dur="500" fill="hold"/>
                                        <p:tgtEl>
                                          <p:spTgt spid="11267"/>
                                        </p:tgtEl>
                                        <p:attrNameLst>
                                          <p:attrName>ppt_w</p:attrName>
                                        </p:attrNameLst>
                                      </p:cBhvr>
                                      <p:tavLst>
                                        <p:tav tm="0">
                                          <p:val>
                                            <p:fltVal val="0"/>
                                          </p:val>
                                        </p:tav>
                                        <p:tav tm="100000">
                                          <p:val>
                                            <p:strVal val="#ppt_w"/>
                                          </p:val>
                                        </p:tav>
                                      </p:tavLst>
                                    </p:anim>
                                    <p:anim calcmode="lin" valueType="num">
                                      <p:cBhvr>
                                        <p:cTn id="101" dur="500" fill="hold"/>
                                        <p:tgtEl>
                                          <p:spTgt spid="11267"/>
                                        </p:tgtEl>
                                        <p:attrNameLst>
                                          <p:attrName>ppt_h</p:attrName>
                                        </p:attrNameLst>
                                      </p:cBhvr>
                                      <p:tavLst>
                                        <p:tav tm="0">
                                          <p:val>
                                            <p:fltVal val="0"/>
                                          </p:val>
                                        </p:tav>
                                        <p:tav tm="100000">
                                          <p:val>
                                            <p:strVal val="#ppt_h"/>
                                          </p:val>
                                        </p:tav>
                                      </p:tavLst>
                                    </p:anim>
                                    <p:animEffect transition="in" filter="fade">
                                      <p:cBhvr>
                                        <p:cTn id="102"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6"/>
          <p:cNvSpPr txBox="1">
            <a:spLocks noGrp="1"/>
          </p:cNvSpPr>
          <p:nvPr>
            <p:ph type="title"/>
          </p:nvPr>
        </p:nvSpPr>
        <p:spPr>
          <a:xfrm>
            <a:off x="457200" y="152400"/>
            <a:ext cx="8075240" cy="5940896"/>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a:solidFill>
                  <a:srgbClr val="002060"/>
                </a:solidFill>
              </a:rPr>
              <a:t>Класична політична економія</a:t>
            </a:r>
            <a:br>
              <a:rPr lang="uk-UA" sz="3780">
                <a:solidFill>
                  <a:srgbClr val="002060"/>
                </a:solidFill>
              </a:rPr>
            </a:br>
            <a:r>
              <a:rPr lang="uk-UA" sz="3780">
                <a:solidFill>
                  <a:srgbClr val="002060"/>
                </a:solidFill>
              </a:rPr>
              <a:t>(А.Сміт, Дж. Мілль, С.Сісмонді)</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endParaRPr sz="3780">
              <a:solidFill>
                <a:srgbClr val="002060"/>
              </a:solidFill>
            </a:endParaRPr>
          </a:p>
        </p:txBody>
      </p:sp>
      <p:sp>
        <p:nvSpPr>
          <p:cNvPr id="200" name="Google Shape;200;p26"/>
          <p:cNvSpPr/>
          <p:nvPr/>
        </p:nvSpPr>
        <p:spPr>
          <a:xfrm>
            <a:off x="511465" y="1524000"/>
            <a:ext cx="7966710" cy="98755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Багатство нації створюється у процесі виробництва;</a:t>
            </a:r>
            <a:endParaRPr sz="2500" b="0" i="0" u="none" strike="noStrike" cap="none" dirty="0">
              <a:solidFill>
                <a:srgbClr val="002060"/>
              </a:solidFill>
              <a:latin typeface="Constantia"/>
              <a:ea typeface="Constantia"/>
              <a:cs typeface="Constantia"/>
              <a:sym typeface="Constantia"/>
            </a:endParaRPr>
          </a:p>
        </p:txBody>
      </p:sp>
      <p:sp>
        <p:nvSpPr>
          <p:cNvPr id="201" name="Google Shape;201;p26"/>
          <p:cNvSpPr/>
          <p:nvPr/>
        </p:nvSpPr>
        <p:spPr>
          <a:xfrm>
            <a:off x="457200" y="2659684"/>
            <a:ext cx="8020975" cy="98755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Вирішальним фактором економічного розвитку є продуктивна праця;</a:t>
            </a:r>
            <a:endParaRPr sz="2500" b="0" i="0" u="none" strike="noStrike" cap="none" dirty="0">
              <a:solidFill>
                <a:srgbClr val="002060"/>
              </a:solidFill>
              <a:latin typeface="Constantia"/>
              <a:ea typeface="Constantia"/>
              <a:cs typeface="Constantia"/>
              <a:sym typeface="Constantia"/>
            </a:endParaRPr>
          </a:p>
        </p:txBody>
      </p:sp>
      <p:sp>
        <p:nvSpPr>
          <p:cNvPr id="202" name="Google Shape;202;p26"/>
          <p:cNvSpPr/>
          <p:nvPr/>
        </p:nvSpPr>
        <p:spPr>
          <a:xfrm>
            <a:off x="457200" y="3795368"/>
            <a:ext cx="8020975" cy="98755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Ефективний розподіл ресурсів, товарів та доходів здійснює ринковий механізм;</a:t>
            </a:r>
            <a:endParaRPr sz="2500" b="0" i="0" u="none" strike="noStrike" cap="none" dirty="0">
              <a:solidFill>
                <a:srgbClr val="002060"/>
              </a:solidFill>
              <a:latin typeface="Constantia"/>
              <a:ea typeface="Constantia"/>
              <a:cs typeface="Constantia"/>
              <a:sym typeface="Constantia"/>
            </a:endParaRPr>
          </a:p>
        </p:txBody>
      </p:sp>
      <p:sp>
        <p:nvSpPr>
          <p:cNvPr id="203" name="Google Shape;203;p26"/>
          <p:cNvSpPr/>
          <p:nvPr/>
        </p:nvSpPr>
        <p:spPr>
          <a:xfrm>
            <a:off x="457200" y="4931052"/>
            <a:ext cx="8020975" cy="98755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Мінімальне втручання держави в економіку.</a:t>
            </a:r>
            <a:endParaRPr sz="2500" b="0" i="0" u="none" strike="noStrike" cap="none" dirty="0">
              <a:solidFill>
                <a:srgbClr val="002060"/>
              </a:solidFill>
              <a:latin typeface="Constantia"/>
              <a:ea typeface="Constantia"/>
              <a:cs typeface="Constantia"/>
              <a:sym typeface="Constanti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7"/>
          <p:cNvSpPr txBox="1">
            <a:spLocks noGrp="1"/>
          </p:cNvSpPr>
          <p:nvPr>
            <p:ph type="title"/>
          </p:nvPr>
        </p:nvSpPr>
        <p:spPr>
          <a:xfrm>
            <a:off x="457200" y="152400"/>
            <a:ext cx="8003232" cy="6012904"/>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a:solidFill>
                  <a:srgbClr val="002060"/>
                </a:solidFill>
              </a:rPr>
              <a:t>Марксизм</a:t>
            </a:r>
            <a:br>
              <a:rPr lang="uk-UA" sz="3780">
                <a:solidFill>
                  <a:srgbClr val="002060"/>
                </a:solidFill>
              </a:rPr>
            </a:br>
            <a:r>
              <a:rPr lang="uk-UA" sz="3780">
                <a:solidFill>
                  <a:srgbClr val="002060"/>
                </a:solidFill>
              </a:rPr>
              <a:t>(К.Маркс, Ф. Енгельс)</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r>
              <a:rPr lang="uk-UA" sz="3780">
                <a:solidFill>
                  <a:srgbClr val="002060"/>
                </a:solidFill>
              </a:rPr>
              <a:t/>
            </a:r>
            <a:br>
              <a:rPr lang="uk-UA" sz="3780">
                <a:solidFill>
                  <a:srgbClr val="002060"/>
                </a:solidFill>
              </a:rPr>
            </a:br>
            <a:endParaRPr sz="3780">
              <a:solidFill>
                <a:srgbClr val="002060"/>
              </a:solidFill>
            </a:endParaRPr>
          </a:p>
        </p:txBody>
      </p:sp>
      <p:sp>
        <p:nvSpPr>
          <p:cNvPr id="209" name="Google Shape;209;p27"/>
          <p:cNvSpPr/>
          <p:nvPr/>
        </p:nvSpPr>
        <p:spPr>
          <a:xfrm>
            <a:off x="457200" y="1688902"/>
            <a:ext cx="8003232" cy="694918"/>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Основа розвитку суспільства – матеріальне </a:t>
            </a:r>
            <a:r>
              <a:rPr lang="uk-UA" sz="2500" b="0" i="0" u="none" strike="noStrike" cap="none" dirty="0" smtClean="0">
                <a:solidFill>
                  <a:srgbClr val="002060"/>
                </a:solidFill>
                <a:latin typeface="Constantia"/>
                <a:ea typeface="Constantia"/>
                <a:cs typeface="Constantia"/>
                <a:sym typeface="Constantia"/>
              </a:rPr>
              <a:t>виробництво.</a:t>
            </a:r>
            <a:endParaRPr sz="2500" b="0" i="0" u="none" strike="noStrike" cap="none" dirty="0">
              <a:solidFill>
                <a:srgbClr val="002060"/>
              </a:solidFill>
              <a:latin typeface="Constantia"/>
              <a:ea typeface="Constantia"/>
              <a:cs typeface="Constantia"/>
              <a:sym typeface="Constantia"/>
            </a:endParaRPr>
          </a:p>
        </p:txBody>
      </p:sp>
      <p:sp>
        <p:nvSpPr>
          <p:cNvPr id="210" name="Google Shape;210;p27"/>
          <p:cNvSpPr/>
          <p:nvPr/>
        </p:nvSpPr>
        <p:spPr>
          <a:xfrm>
            <a:off x="457200" y="2582964"/>
            <a:ext cx="8003232" cy="70829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Конкурентна ринкова економіка нестабільна – є втіленням хаосу та несправедливості.</a:t>
            </a:r>
            <a:endParaRPr sz="2500" b="0" i="0" u="none" strike="noStrike" cap="none" dirty="0">
              <a:solidFill>
                <a:srgbClr val="002060"/>
              </a:solidFill>
              <a:latin typeface="Constantia"/>
              <a:ea typeface="Constantia"/>
              <a:cs typeface="Constantia"/>
              <a:sym typeface="Constantia"/>
            </a:endParaRPr>
          </a:p>
        </p:txBody>
      </p:sp>
      <p:sp>
        <p:nvSpPr>
          <p:cNvPr id="211" name="Google Shape;211;p27"/>
          <p:cNvSpPr/>
          <p:nvPr/>
        </p:nvSpPr>
        <p:spPr>
          <a:xfrm>
            <a:off x="457200" y="3430810"/>
            <a:ext cx="8003232" cy="42002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Поділ суспільства на два антагоністичні </a:t>
            </a:r>
            <a:r>
              <a:rPr lang="uk-UA" sz="2500" b="0" i="0" u="none" strike="noStrike" cap="none" dirty="0" smtClean="0">
                <a:solidFill>
                  <a:srgbClr val="002060"/>
                </a:solidFill>
                <a:latin typeface="Constantia"/>
                <a:ea typeface="Constantia"/>
                <a:cs typeface="Constantia"/>
                <a:sym typeface="Constantia"/>
              </a:rPr>
              <a:t>класи.</a:t>
            </a:r>
            <a:endParaRPr sz="2500" b="0" i="0" u="none" strike="noStrike" cap="none" dirty="0">
              <a:solidFill>
                <a:srgbClr val="002060"/>
              </a:solidFill>
              <a:latin typeface="Constantia"/>
              <a:ea typeface="Constantia"/>
              <a:cs typeface="Constantia"/>
              <a:sym typeface="Constantia"/>
            </a:endParaRPr>
          </a:p>
        </p:txBody>
      </p:sp>
      <p:sp>
        <p:nvSpPr>
          <p:cNvPr id="212" name="Google Shape;212;p27"/>
          <p:cNvSpPr/>
          <p:nvPr/>
        </p:nvSpPr>
        <p:spPr>
          <a:xfrm>
            <a:off x="457200" y="4049976"/>
            <a:ext cx="8003232" cy="485887"/>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Багатство повинно належати тим, хто його створює.</a:t>
            </a:r>
            <a:endParaRPr sz="2500" b="0" i="0" u="none" strike="noStrike" cap="none" dirty="0">
              <a:solidFill>
                <a:srgbClr val="002060"/>
              </a:solidFill>
              <a:latin typeface="Constantia"/>
              <a:ea typeface="Constantia"/>
              <a:cs typeface="Constantia"/>
              <a:sym typeface="Constantia"/>
            </a:endParaRPr>
          </a:p>
        </p:txBody>
      </p:sp>
      <p:sp>
        <p:nvSpPr>
          <p:cNvPr id="213" name="Google Shape;213;p27"/>
          <p:cNvSpPr/>
          <p:nvPr/>
        </p:nvSpPr>
        <p:spPr>
          <a:xfrm>
            <a:off x="457200" y="4814972"/>
            <a:ext cx="8003232" cy="46525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None/>
            </a:pPr>
            <a:r>
              <a:rPr lang="uk-UA" sz="2500" b="0" i="0" u="none" strike="noStrike" cap="none" dirty="0">
                <a:solidFill>
                  <a:srgbClr val="002060"/>
                </a:solidFill>
                <a:latin typeface="Constantia"/>
                <a:ea typeface="Constantia"/>
                <a:cs typeface="Constantia"/>
                <a:sym typeface="Constantia"/>
              </a:rPr>
              <a:t>Неминучість загибелі капіталізму.</a:t>
            </a:r>
            <a:endParaRPr sz="2500" b="0" i="0" u="none" strike="noStrike" cap="none" dirty="0">
              <a:solidFill>
                <a:srgbClr val="002060"/>
              </a:solidFill>
              <a:latin typeface="Constantia"/>
              <a:ea typeface="Constantia"/>
              <a:cs typeface="Constantia"/>
              <a:sym typeface="Constantia"/>
            </a:endParaRPr>
          </a:p>
        </p:txBody>
      </p:sp>
      <p:sp>
        <p:nvSpPr>
          <p:cNvPr id="214" name="Google Shape;214;p27"/>
          <p:cNvSpPr/>
          <p:nvPr/>
        </p:nvSpPr>
        <p:spPr>
          <a:xfrm>
            <a:off x="457200" y="5475985"/>
            <a:ext cx="8003232" cy="493556"/>
          </a:xfrm>
          <a:prstGeom prst="roundRect">
            <a:avLst>
              <a:gd name="adj" fmla="val 18409"/>
            </a:avLst>
          </a:prstGeom>
          <a:solidFill>
            <a:srgbClr val="FFC000"/>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85000"/>
              </a:lnSpc>
              <a:spcBef>
                <a:spcPts val="0"/>
              </a:spcBef>
              <a:spcAft>
                <a:spcPts val="0"/>
              </a:spcAft>
              <a:buClr>
                <a:srgbClr val="002060"/>
              </a:buClr>
              <a:buSzPts val="2800"/>
              <a:buFont typeface="Constantia"/>
              <a:buNone/>
            </a:pPr>
            <a:r>
              <a:rPr lang="uk-UA" sz="2500" b="0" i="0" u="none" strike="noStrike" cap="none" dirty="0">
                <a:solidFill>
                  <a:srgbClr val="002060"/>
                </a:solidFill>
                <a:latin typeface="Constantia"/>
                <a:ea typeface="Constantia"/>
                <a:cs typeface="Constantia"/>
                <a:sym typeface="Constantia"/>
              </a:rPr>
              <a:t>Обґрунтування теорії додаткової </a:t>
            </a:r>
            <a:r>
              <a:rPr lang="uk-UA" sz="2500" b="0" i="0" u="none" strike="noStrike" cap="none" dirty="0" smtClean="0">
                <a:solidFill>
                  <a:srgbClr val="002060"/>
                </a:solidFill>
                <a:latin typeface="Constantia"/>
                <a:ea typeface="Constantia"/>
                <a:cs typeface="Constantia"/>
                <a:sym typeface="Constantia"/>
              </a:rPr>
              <a:t>вартості.</a:t>
            </a:r>
            <a:endParaRPr sz="2500" b="0" i="0" u="none" strike="noStrike" cap="none" dirty="0">
              <a:solidFill>
                <a:srgbClr val="002060"/>
              </a:solidFill>
              <a:latin typeface="Constantia"/>
              <a:ea typeface="Constantia"/>
              <a:cs typeface="Constantia"/>
              <a:sym typeface="Constanti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8"/>
          <p:cNvSpPr txBox="1">
            <a:spLocks noGrp="1"/>
          </p:cNvSpPr>
          <p:nvPr>
            <p:ph type="title"/>
          </p:nvPr>
        </p:nvSpPr>
        <p:spPr>
          <a:xfrm>
            <a:off x="457200" y="152400"/>
            <a:ext cx="8219256" cy="6228928"/>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a:solidFill>
                  <a:srgbClr val="002060"/>
                </a:solidFill>
              </a:rPr>
              <a:t>Маржиналізм</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endParaRPr>
              <a:solidFill>
                <a:srgbClr val="002060"/>
              </a:solidFill>
            </a:endParaRPr>
          </a:p>
        </p:txBody>
      </p:sp>
      <p:grpSp>
        <p:nvGrpSpPr>
          <p:cNvPr id="220" name="Google Shape;220;p28"/>
          <p:cNvGrpSpPr/>
          <p:nvPr/>
        </p:nvGrpSpPr>
        <p:grpSpPr>
          <a:xfrm>
            <a:off x="457200" y="1883588"/>
            <a:ext cx="8229599" cy="3867856"/>
            <a:chOff x="0" y="359588"/>
            <a:chExt cx="8229599" cy="3867856"/>
          </a:xfrm>
        </p:grpSpPr>
        <p:sp>
          <p:nvSpPr>
            <p:cNvPr id="221" name="Google Shape;221;p28"/>
            <p:cNvSpPr/>
            <p:nvPr/>
          </p:nvSpPr>
          <p:spPr>
            <a:xfrm>
              <a:off x="0" y="359588"/>
              <a:ext cx="3733594" cy="1905456"/>
            </a:xfrm>
            <a:prstGeom prst="rect">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8"/>
            <p:cNvSpPr txBox="1"/>
            <p:nvPr/>
          </p:nvSpPr>
          <p:spPr>
            <a:xfrm>
              <a:off x="54250" y="359588"/>
              <a:ext cx="3733594" cy="1905456"/>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uk-UA" sz="3200" b="0" i="0" u="none" strike="noStrike" cap="none" dirty="0">
                  <a:solidFill>
                    <a:srgbClr val="002060"/>
                  </a:solidFill>
                  <a:latin typeface="Constantia"/>
                  <a:ea typeface="Constantia"/>
                  <a:cs typeface="Constantia"/>
                  <a:sym typeface="Constantia"/>
                </a:rPr>
                <a:t>Австрійська (віденська) школа</a:t>
              </a:r>
              <a:endParaRPr dirty="0"/>
            </a:p>
            <a:p>
              <a:pPr marL="0" marR="0" lvl="0" indent="0" algn="ctr" rtl="0">
                <a:lnSpc>
                  <a:spcPct val="90000"/>
                </a:lnSpc>
                <a:spcBef>
                  <a:spcPts val="1120"/>
                </a:spcBef>
                <a:spcAft>
                  <a:spcPts val="0"/>
                </a:spcAft>
                <a:buNone/>
              </a:pPr>
              <a:r>
                <a:rPr lang="uk-UA" sz="3200" b="0" i="0" u="none" strike="noStrike" cap="none" dirty="0" err="1">
                  <a:solidFill>
                    <a:srgbClr val="002060"/>
                  </a:solidFill>
                  <a:latin typeface="Constantia"/>
                  <a:ea typeface="Constantia"/>
                  <a:cs typeface="Constantia"/>
                  <a:sym typeface="Constantia"/>
                </a:rPr>
                <a:t>К.Мангер</a:t>
              </a:r>
              <a:endParaRPr sz="3200" b="0" i="0" u="none" strike="noStrike" cap="none" dirty="0">
                <a:solidFill>
                  <a:srgbClr val="002060"/>
                </a:solidFill>
                <a:latin typeface="Constantia"/>
                <a:ea typeface="Constantia"/>
                <a:cs typeface="Constantia"/>
                <a:sym typeface="Constantia"/>
              </a:endParaRPr>
            </a:p>
          </p:txBody>
        </p:sp>
        <p:sp>
          <p:nvSpPr>
            <p:cNvPr id="223" name="Google Shape;223;p28"/>
            <p:cNvSpPr/>
            <p:nvPr/>
          </p:nvSpPr>
          <p:spPr>
            <a:xfrm>
              <a:off x="4131649" y="359588"/>
              <a:ext cx="4097950" cy="1905456"/>
            </a:xfrm>
            <a:prstGeom prst="rect">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8"/>
            <p:cNvSpPr txBox="1"/>
            <p:nvPr/>
          </p:nvSpPr>
          <p:spPr>
            <a:xfrm>
              <a:off x="4131649" y="359588"/>
              <a:ext cx="4097950" cy="1905456"/>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Лозанська школа</a:t>
              </a:r>
              <a:endParaRPr/>
            </a:p>
            <a:p>
              <a:pPr marL="0" marR="0" lvl="0" indent="0" algn="ctr" rtl="0">
                <a:lnSpc>
                  <a:spcPct val="90000"/>
                </a:lnSpc>
                <a:spcBef>
                  <a:spcPts val="1120"/>
                </a:spcBef>
                <a:spcAft>
                  <a:spcPts val="0"/>
                </a:spcAft>
                <a:buNone/>
              </a:pPr>
              <a:r>
                <a:rPr lang="uk-UA" sz="3200" b="0" i="0" u="none" strike="noStrike" cap="none">
                  <a:solidFill>
                    <a:srgbClr val="002060"/>
                  </a:solidFill>
                  <a:latin typeface="Constantia"/>
                  <a:ea typeface="Constantia"/>
                  <a:cs typeface="Constantia"/>
                  <a:sym typeface="Constantia"/>
                </a:rPr>
                <a:t>Л.Вальрас</a:t>
              </a:r>
              <a:endParaRPr sz="3200" b="0" i="0" u="none" strike="noStrike" cap="none">
                <a:solidFill>
                  <a:srgbClr val="002060"/>
                </a:solidFill>
                <a:latin typeface="Constantia"/>
                <a:ea typeface="Constantia"/>
                <a:cs typeface="Constantia"/>
                <a:sym typeface="Constantia"/>
              </a:endParaRPr>
            </a:p>
          </p:txBody>
        </p:sp>
        <p:sp>
          <p:nvSpPr>
            <p:cNvPr id="225" name="Google Shape;225;p28"/>
            <p:cNvSpPr/>
            <p:nvPr/>
          </p:nvSpPr>
          <p:spPr>
            <a:xfrm>
              <a:off x="1001" y="2532501"/>
              <a:ext cx="3786843" cy="1694943"/>
            </a:xfrm>
            <a:prstGeom prst="rect">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8"/>
            <p:cNvSpPr txBox="1"/>
            <p:nvPr/>
          </p:nvSpPr>
          <p:spPr>
            <a:xfrm>
              <a:off x="1001" y="2532501"/>
              <a:ext cx="3786843" cy="1694943"/>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Американська школа</a:t>
              </a:r>
              <a:endParaRPr/>
            </a:p>
            <a:p>
              <a:pPr marL="0" marR="0" lvl="0" indent="0" algn="ctr" rtl="0">
                <a:lnSpc>
                  <a:spcPct val="90000"/>
                </a:lnSpc>
                <a:spcBef>
                  <a:spcPts val="1120"/>
                </a:spcBef>
                <a:spcAft>
                  <a:spcPts val="0"/>
                </a:spcAft>
                <a:buNone/>
              </a:pPr>
              <a:r>
                <a:rPr lang="uk-UA" sz="3200" b="0" i="0" u="none" strike="noStrike" cap="none">
                  <a:solidFill>
                    <a:srgbClr val="002060"/>
                  </a:solidFill>
                  <a:latin typeface="Constantia"/>
                  <a:ea typeface="Constantia"/>
                  <a:cs typeface="Constantia"/>
                  <a:sym typeface="Constantia"/>
                </a:rPr>
                <a:t>Дж.Б.Кларк</a:t>
              </a:r>
              <a:endParaRPr sz="3200" b="0" i="0" u="none" strike="noStrike" cap="none">
                <a:solidFill>
                  <a:srgbClr val="002060"/>
                </a:solidFill>
                <a:latin typeface="Constantia"/>
                <a:ea typeface="Constantia"/>
                <a:cs typeface="Constantia"/>
                <a:sym typeface="Constantia"/>
              </a:endParaRPr>
            </a:p>
          </p:txBody>
        </p:sp>
        <p:sp>
          <p:nvSpPr>
            <p:cNvPr id="227" name="Google Shape;227;p28"/>
            <p:cNvSpPr/>
            <p:nvPr/>
          </p:nvSpPr>
          <p:spPr>
            <a:xfrm>
              <a:off x="4070335" y="2532501"/>
              <a:ext cx="4158262" cy="1694943"/>
            </a:xfrm>
            <a:prstGeom prst="rect">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8"/>
            <p:cNvSpPr txBox="1"/>
            <p:nvPr/>
          </p:nvSpPr>
          <p:spPr>
            <a:xfrm>
              <a:off x="4070335" y="2532501"/>
              <a:ext cx="4158262" cy="1694943"/>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Англійська</a:t>
              </a:r>
              <a:r>
                <a:rPr lang="uk-UA" sz="3200" b="0" i="0" u="none" strike="noStrike" cap="none">
                  <a:solidFill>
                    <a:schemeClr val="lt1"/>
                  </a:solidFill>
                  <a:latin typeface="Constantia"/>
                  <a:ea typeface="Constantia"/>
                  <a:cs typeface="Constantia"/>
                  <a:sym typeface="Constantia"/>
                </a:rPr>
                <a:t> </a:t>
              </a:r>
              <a:r>
                <a:rPr lang="uk-UA" sz="3200" b="0" i="0" u="none" strike="noStrike" cap="none">
                  <a:solidFill>
                    <a:srgbClr val="002060"/>
                  </a:solidFill>
                  <a:latin typeface="Constantia"/>
                  <a:ea typeface="Constantia"/>
                  <a:cs typeface="Constantia"/>
                  <a:sym typeface="Constantia"/>
                </a:rPr>
                <a:t>школа</a:t>
              </a:r>
              <a:endParaRPr/>
            </a:p>
            <a:p>
              <a:pPr marL="0" marR="0" lvl="0" indent="0" algn="ctr" rtl="0">
                <a:lnSpc>
                  <a:spcPct val="90000"/>
                </a:lnSpc>
                <a:spcBef>
                  <a:spcPts val="1120"/>
                </a:spcBef>
                <a:spcAft>
                  <a:spcPts val="0"/>
                </a:spcAft>
                <a:buNone/>
              </a:pPr>
              <a:r>
                <a:rPr lang="uk-UA" sz="3200" b="0" i="0" u="none" strike="noStrike" cap="none">
                  <a:solidFill>
                    <a:srgbClr val="002060"/>
                  </a:solidFill>
                  <a:latin typeface="Constantia"/>
                  <a:ea typeface="Constantia"/>
                  <a:cs typeface="Constantia"/>
                  <a:sym typeface="Constantia"/>
                </a:rPr>
                <a:t>С.Джевонс</a:t>
              </a:r>
              <a:endParaRPr sz="32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596702" y="453812"/>
            <a:ext cx="8075240" cy="6012904"/>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800"/>
              <a:buFont typeface="Constantia"/>
              <a:buNone/>
            </a:pPr>
            <a:r>
              <a:rPr lang="uk-UA" sz="4800" dirty="0">
                <a:solidFill>
                  <a:srgbClr val="002060"/>
                </a:solidFill>
              </a:rPr>
              <a:t>Сучасні напрями економічної теорії</a:t>
            </a:r>
            <a:br>
              <a:rPr lang="uk-UA" sz="4800" dirty="0">
                <a:solidFill>
                  <a:srgbClr val="002060"/>
                </a:solidFill>
              </a:rPr>
            </a:br>
            <a:r>
              <a:rPr lang="uk-UA" sz="4800" dirty="0">
                <a:solidFill>
                  <a:srgbClr val="002060"/>
                </a:solidFill>
              </a:rPr>
              <a:t/>
            </a:r>
            <a:br>
              <a:rPr lang="uk-UA" sz="4800" dirty="0">
                <a:solidFill>
                  <a:srgbClr val="002060"/>
                </a:solidFill>
              </a:rPr>
            </a:br>
            <a:r>
              <a:rPr lang="uk-UA" sz="4800" dirty="0">
                <a:solidFill>
                  <a:srgbClr val="002060"/>
                </a:solidFill>
              </a:rPr>
              <a:t/>
            </a:r>
            <a:br>
              <a:rPr lang="uk-UA" sz="4800" dirty="0">
                <a:solidFill>
                  <a:srgbClr val="002060"/>
                </a:solidFill>
              </a:rPr>
            </a:br>
            <a:r>
              <a:rPr lang="uk-UA" sz="4800" dirty="0">
                <a:solidFill>
                  <a:srgbClr val="002060"/>
                </a:solidFill>
              </a:rPr>
              <a:t/>
            </a:r>
            <a:br>
              <a:rPr lang="uk-UA" sz="4800" dirty="0">
                <a:solidFill>
                  <a:srgbClr val="002060"/>
                </a:solidFill>
              </a:rPr>
            </a:br>
            <a:r>
              <a:rPr lang="uk-UA" sz="4800" dirty="0">
                <a:solidFill>
                  <a:srgbClr val="002060"/>
                </a:solidFill>
              </a:rPr>
              <a:t/>
            </a:r>
            <a:br>
              <a:rPr lang="uk-UA" sz="4800" dirty="0">
                <a:solidFill>
                  <a:srgbClr val="002060"/>
                </a:solidFill>
              </a:rPr>
            </a:br>
            <a:r>
              <a:rPr lang="uk-UA" sz="4800" dirty="0">
                <a:solidFill>
                  <a:srgbClr val="002060"/>
                </a:solidFill>
              </a:rPr>
              <a:t/>
            </a:r>
            <a:br>
              <a:rPr lang="uk-UA" sz="4800" dirty="0">
                <a:solidFill>
                  <a:srgbClr val="002060"/>
                </a:solidFill>
              </a:rPr>
            </a:br>
            <a:endParaRPr sz="4800" dirty="0">
              <a:solidFill>
                <a:srgbClr val="002060"/>
              </a:solidFill>
            </a:endParaRPr>
          </a:p>
        </p:txBody>
      </p:sp>
      <p:grpSp>
        <p:nvGrpSpPr>
          <p:cNvPr id="234" name="Google Shape;234;p29"/>
          <p:cNvGrpSpPr/>
          <p:nvPr/>
        </p:nvGrpSpPr>
        <p:grpSpPr>
          <a:xfrm>
            <a:off x="697858" y="2124992"/>
            <a:ext cx="7872928" cy="4241518"/>
            <a:chOff x="206047" y="-10326"/>
            <a:chExt cx="7818621" cy="4308792"/>
          </a:xfrm>
        </p:grpSpPr>
        <p:sp>
          <p:nvSpPr>
            <p:cNvPr id="235" name="Google Shape;235;p29"/>
            <p:cNvSpPr/>
            <p:nvPr/>
          </p:nvSpPr>
          <p:spPr>
            <a:xfrm>
              <a:off x="255975" y="-10325"/>
              <a:ext cx="7685831" cy="809222"/>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9"/>
            <p:cNvSpPr txBox="1"/>
            <p:nvPr/>
          </p:nvSpPr>
          <p:spPr>
            <a:xfrm>
              <a:off x="206047" y="-10326"/>
              <a:ext cx="7818621" cy="809224"/>
            </a:xfrm>
            <a:prstGeom prst="rect">
              <a:avLst/>
            </a:prstGeom>
            <a:noFill/>
            <a:ln>
              <a:noFill/>
            </a:ln>
          </p:spPr>
          <p:txBody>
            <a:bodyPr spcFirstLastPara="1" wrap="square" lIns="205725" tIns="102850" rIns="205725" bIns="102850" anchor="ctr" anchorCtr="0">
              <a:noAutofit/>
            </a:bodyPr>
            <a:lstStyle/>
            <a:p>
              <a:pPr marL="0" marR="0" lvl="0" indent="0" algn="l" rtl="0">
                <a:lnSpc>
                  <a:spcPct val="90000"/>
                </a:lnSpc>
                <a:spcBef>
                  <a:spcPts val="0"/>
                </a:spcBef>
                <a:spcAft>
                  <a:spcPts val="0"/>
                </a:spcAft>
                <a:buNone/>
              </a:pPr>
              <a:r>
                <a:rPr lang="uk-UA" sz="4000" dirty="0" err="1">
                  <a:solidFill>
                    <a:srgbClr val="002060"/>
                  </a:solidFill>
                  <a:latin typeface="Constantia"/>
                  <a:ea typeface="Constantia"/>
                  <a:cs typeface="Constantia"/>
                  <a:sym typeface="Constantia"/>
                </a:rPr>
                <a:t>Кейнсіанство</a:t>
              </a:r>
              <a:endParaRPr sz="4000" dirty="0">
                <a:solidFill>
                  <a:srgbClr val="002060"/>
                </a:solidFill>
                <a:latin typeface="Constantia"/>
                <a:ea typeface="Constantia"/>
                <a:cs typeface="Constantia"/>
                <a:sym typeface="Constantia"/>
              </a:endParaRPr>
            </a:p>
          </p:txBody>
        </p:sp>
        <p:sp>
          <p:nvSpPr>
            <p:cNvPr id="237" name="Google Shape;237;p29"/>
            <p:cNvSpPr/>
            <p:nvPr/>
          </p:nvSpPr>
          <p:spPr>
            <a:xfrm>
              <a:off x="215072" y="1141906"/>
              <a:ext cx="7809595" cy="851477"/>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9"/>
            <p:cNvSpPr txBox="1"/>
            <p:nvPr/>
          </p:nvSpPr>
          <p:spPr>
            <a:xfrm>
              <a:off x="215072" y="1098749"/>
              <a:ext cx="7475797" cy="791554"/>
            </a:xfrm>
            <a:prstGeom prst="rect">
              <a:avLst/>
            </a:prstGeom>
            <a:noFill/>
            <a:ln>
              <a:noFill/>
            </a:ln>
          </p:spPr>
          <p:txBody>
            <a:bodyPr spcFirstLastPara="1" wrap="square" lIns="209550" tIns="104775" rIns="209550" bIns="104775" anchor="ctr" anchorCtr="0">
              <a:noAutofit/>
            </a:bodyPr>
            <a:lstStyle/>
            <a:p>
              <a:pPr marL="0" marR="0" lvl="0" indent="0" algn="l" rtl="0">
                <a:lnSpc>
                  <a:spcPct val="90000"/>
                </a:lnSpc>
                <a:spcBef>
                  <a:spcPts val="0"/>
                </a:spcBef>
                <a:spcAft>
                  <a:spcPts val="0"/>
                </a:spcAft>
                <a:buNone/>
              </a:pPr>
              <a:r>
                <a:rPr lang="uk-UA" sz="4000" b="0" i="0" u="none" strike="noStrike" cap="none" dirty="0" err="1">
                  <a:solidFill>
                    <a:srgbClr val="002060"/>
                  </a:solidFill>
                  <a:latin typeface="Constantia"/>
                  <a:ea typeface="Constantia"/>
                  <a:cs typeface="Constantia"/>
                  <a:sym typeface="Constantia"/>
                </a:rPr>
                <a:t>Неоконсерватизм</a:t>
              </a:r>
              <a:endParaRPr sz="4000" b="0" i="0" u="none" strike="noStrike" cap="none" dirty="0">
                <a:solidFill>
                  <a:srgbClr val="002060"/>
                </a:solidFill>
                <a:latin typeface="Constantia"/>
                <a:ea typeface="Constantia"/>
                <a:cs typeface="Constantia"/>
                <a:sym typeface="Constantia"/>
              </a:endParaRPr>
            </a:p>
          </p:txBody>
        </p:sp>
        <p:sp>
          <p:nvSpPr>
            <p:cNvPr id="239" name="Google Shape;239;p29"/>
            <p:cNvSpPr/>
            <p:nvPr/>
          </p:nvSpPr>
          <p:spPr>
            <a:xfrm>
              <a:off x="255975" y="2330710"/>
              <a:ext cx="7759596" cy="818287"/>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9"/>
            <p:cNvSpPr txBox="1"/>
            <p:nvPr/>
          </p:nvSpPr>
          <p:spPr>
            <a:xfrm>
              <a:off x="206048" y="2313515"/>
              <a:ext cx="7735758" cy="818286"/>
            </a:xfrm>
            <a:prstGeom prst="rect">
              <a:avLst/>
            </a:prstGeom>
            <a:noFill/>
            <a:ln>
              <a:noFill/>
            </a:ln>
          </p:spPr>
          <p:txBody>
            <a:bodyPr spcFirstLastPara="1" wrap="square" lIns="209550" tIns="104775" rIns="209550" bIns="104775" anchor="ctr" anchorCtr="0">
              <a:noAutofit/>
            </a:bodyPr>
            <a:lstStyle/>
            <a:p>
              <a:pPr marL="0" marR="0" lvl="0" indent="0" algn="l" rtl="0">
                <a:lnSpc>
                  <a:spcPct val="90000"/>
                </a:lnSpc>
                <a:spcBef>
                  <a:spcPts val="0"/>
                </a:spcBef>
                <a:spcAft>
                  <a:spcPts val="0"/>
                </a:spcAft>
                <a:buNone/>
              </a:pPr>
              <a:r>
                <a:rPr lang="uk-UA" sz="4000" dirty="0">
                  <a:solidFill>
                    <a:srgbClr val="002060"/>
                  </a:solidFill>
                  <a:latin typeface="Constantia"/>
                  <a:ea typeface="Constantia"/>
                  <a:cs typeface="Constantia"/>
                  <a:sym typeface="Constantia"/>
                </a:rPr>
                <a:t>Неолібералізм</a:t>
              </a:r>
              <a:endParaRPr sz="4000" dirty="0">
                <a:solidFill>
                  <a:srgbClr val="002060"/>
                </a:solidFill>
                <a:latin typeface="Constantia"/>
                <a:ea typeface="Constantia"/>
                <a:cs typeface="Constantia"/>
                <a:sym typeface="Constantia"/>
              </a:endParaRPr>
            </a:p>
          </p:txBody>
        </p:sp>
        <p:sp>
          <p:nvSpPr>
            <p:cNvPr id="241" name="Google Shape;241;p29"/>
            <p:cNvSpPr/>
            <p:nvPr/>
          </p:nvSpPr>
          <p:spPr>
            <a:xfrm>
              <a:off x="206047" y="3469127"/>
              <a:ext cx="7809524" cy="829339"/>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9"/>
            <p:cNvSpPr txBox="1"/>
            <p:nvPr/>
          </p:nvSpPr>
          <p:spPr>
            <a:xfrm>
              <a:off x="206047" y="3523996"/>
              <a:ext cx="7735759" cy="774470"/>
            </a:xfrm>
            <a:prstGeom prst="rect">
              <a:avLst/>
            </a:prstGeom>
            <a:noFill/>
            <a:ln>
              <a:noFill/>
            </a:ln>
          </p:spPr>
          <p:txBody>
            <a:bodyPr spcFirstLastPara="1" wrap="square" lIns="209550" tIns="104775" rIns="209550" bIns="104775" anchor="ctr" anchorCtr="0">
              <a:noAutofit/>
            </a:bodyPr>
            <a:lstStyle/>
            <a:p>
              <a:pPr marL="0" marR="0" lvl="0" indent="0" algn="l" rtl="0">
                <a:lnSpc>
                  <a:spcPct val="90000"/>
                </a:lnSpc>
                <a:spcBef>
                  <a:spcPts val="0"/>
                </a:spcBef>
                <a:spcAft>
                  <a:spcPts val="0"/>
                </a:spcAft>
                <a:buNone/>
              </a:pPr>
              <a:r>
                <a:rPr lang="uk-UA" sz="4000" dirty="0">
                  <a:solidFill>
                    <a:srgbClr val="002060"/>
                  </a:solidFill>
                  <a:latin typeface="Constantia"/>
                  <a:ea typeface="Constantia"/>
                  <a:cs typeface="Constantia"/>
                  <a:sym typeface="Constantia"/>
                </a:rPr>
                <a:t>Інституціоналізм</a:t>
              </a:r>
              <a:endParaRPr sz="4000" dirty="0">
                <a:solidFill>
                  <a:srgbClr val="002060"/>
                </a:solidFill>
                <a:latin typeface="Constantia"/>
                <a:ea typeface="Constantia"/>
                <a:cs typeface="Constantia"/>
                <a:sym typeface="Constantia"/>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Text Box 4"/>
          <p:cNvSpPr txBox="1">
            <a:spLocks noChangeArrowheads="1"/>
          </p:cNvSpPr>
          <p:nvPr/>
        </p:nvSpPr>
        <p:spPr bwMode="auto">
          <a:xfrm>
            <a:off x="2526954" y="188913"/>
            <a:ext cx="496321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uk-UA" altLang="ru-RU" sz="3200" b="1" i="1" dirty="0">
                <a:solidFill>
                  <a:srgbClr val="002060"/>
                </a:solidFill>
                <a:latin typeface="Times New Roman" pitchFamily="18" charset="0"/>
                <a:cs typeface="Times New Roman" pitchFamily="18" charset="0"/>
              </a:rPr>
              <a:t>Сучасні економічні школи</a:t>
            </a:r>
            <a:endParaRPr lang="ru-RU" altLang="ru-RU" sz="3200" b="1" i="1" dirty="0">
              <a:solidFill>
                <a:srgbClr val="002060"/>
              </a:solidFill>
              <a:latin typeface="Times New Roman" pitchFamily="18" charset="0"/>
              <a:cs typeface="Times New Roman" pitchFamily="18" charset="0"/>
            </a:endParaRPr>
          </a:p>
        </p:txBody>
      </p:sp>
      <p:sp>
        <p:nvSpPr>
          <p:cNvPr id="63493" name="Text Box 5"/>
          <p:cNvSpPr txBox="1">
            <a:spLocks noChangeArrowheads="1"/>
          </p:cNvSpPr>
          <p:nvPr/>
        </p:nvSpPr>
        <p:spPr bwMode="auto">
          <a:xfrm>
            <a:off x="-1588" y="765175"/>
            <a:ext cx="9145588"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uk-UA" altLang="ru-RU" dirty="0"/>
              <a:t> </a:t>
            </a:r>
            <a:r>
              <a:rPr lang="uk-UA" altLang="ru-RU" sz="2400" i="1" dirty="0" err="1">
                <a:solidFill>
                  <a:srgbClr val="002060"/>
                </a:solidFill>
                <a:latin typeface="Lucida Calligraphy" pitchFamily="66" charset="0"/>
              </a:rPr>
              <a:t>Неокейнсіанство</a:t>
            </a:r>
            <a:r>
              <a:rPr lang="uk-UA" altLang="ru-RU" dirty="0"/>
              <a:t> – </a:t>
            </a:r>
            <a:r>
              <a:rPr lang="uk-UA" altLang="ru-RU" dirty="0">
                <a:solidFill>
                  <a:schemeClr val="bg1">
                    <a:lumMod val="10000"/>
                  </a:schemeClr>
                </a:solidFill>
              </a:rPr>
              <a:t>сукупність теорій, які обстоювали необхідність державного</a:t>
            </a:r>
          </a:p>
          <a:p>
            <a:pPr eaLnBrk="1" hangingPunct="1"/>
            <a:r>
              <a:rPr lang="uk-UA" altLang="ru-RU" dirty="0">
                <a:solidFill>
                  <a:schemeClr val="bg1">
                    <a:lumMod val="10000"/>
                  </a:schemeClr>
                </a:solidFill>
              </a:rPr>
              <a:t>  втручання в економічну систему, що відрізняються інструментами і </a:t>
            </a:r>
            <a:r>
              <a:rPr lang="uk-UA" altLang="ru-RU" dirty="0" smtClean="0">
                <a:solidFill>
                  <a:schemeClr val="bg1">
                    <a:lumMod val="10000"/>
                  </a:schemeClr>
                </a:solidFill>
              </a:rPr>
              <a:t>методами </a:t>
            </a:r>
            <a:endParaRPr lang="uk-UA" altLang="ru-RU" dirty="0">
              <a:solidFill>
                <a:schemeClr val="bg1">
                  <a:lumMod val="10000"/>
                </a:schemeClr>
              </a:solidFill>
            </a:endParaRPr>
          </a:p>
          <a:p>
            <a:pPr eaLnBrk="1" hangingPunct="1"/>
            <a:r>
              <a:rPr lang="uk-UA" altLang="ru-RU" dirty="0">
                <a:solidFill>
                  <a:schemeClr val="bg1">
                    <a:lumMod val="10000"/>
                  </a:schemeClr>
                </a:solidFill>
              </a:rPr>
              <a:t>  впливу. Представник – Е. </a:t>
            </a:r>
            <a:r>
              <a:rPr lang="uk-UA" altLang="ru-RU" dirty="0" err="1">
                <a:solidFill>
                  <a:schemeClr val="bg1">
                    <a:lumMod val="10000"/>
                  </a:schemeClr>
                </a:solidFill>
              </a:rPr>
              <a:t>Хансен</a:t>
            </a:r>
            <a:r>
              <a:rPr lang="uk-UA" altLang="ru-RU" dirty="0">
                <a:solidFill>
                  <a:schemeClr val="bg1">
                    <a:lumMod val="10000"/>
                  </a:schemeClr>
                </a:solidFill>
              </a:rPr>
              <a:t>.</a:t>
            </a:r>
          </a:p>
          <a:p>
            <a:pPr eaLnBrk="1" hangingPunct="1"/>
            <a:endParaRPr lang="uk-UA" altLang="ru-RU" dirty="0"/>
          </a:p>
          <a:p>
            <a:pPr eaLnBrk="1" hangingPunct="1">
              <a:buFontTx/>
              <a:buChar char="•"/>
            </a:pPr>
            <a:r>
              <a:rPr lang="uk-UA" altLang="ru-RU" i="1" dirty="0"/>
              <a:t> </a:t>
            </a:r>
            <a:r>
              <a:rPr lang="uk-UA" altLang="ru-RU" sz="2400" i="1" dirty="0">
                <a:solidFill>
                  <a:srgbClr val="002060"/>
                </a:solidFill>
                <a:latin typeface="Lucida Calligraphy" pitchFamily="66" charset="0"/>
              </a:rPr>
              <a:t>Неолібералізм</a:t>
            </a:r>
            <a:r>
              <a:rPr lang="uk-UA" altLang="ru-RU" dirty="0"/>
              <a:t> </a:t>
            </a:r>
            <a:r>
              <a:rPr lang="uk-UA" altLang="ru-RU" dirty="0">
                <a:solidFill>
                  <a:schemeClr val="bg1">
                    <a:lumMod val="10000"/>
                  </a:schemeClr>
                </a:solidFill>
              </a:rPr>
              <a:t>– напрямок, прибічники якого відстоюють принципи ринкового </a:t>
            </a:r>
          </a:p>
          <a:p>
            <a:pPr eaLnBrk="1" hangingPunct="1"/>
            <a:r>
              <a:rPr lang="uk-UA" altLang="ru-RU" dirty="0">
                <a:solidFill>
                  <a:schemeClr val="bg1">
                    <a:lumMod val="10000"/>
                  </a:schemeClr>
                </a:solidFill>
              </a:rPr>
              <a:t>  саморегулювання економічної системи. </a:t>
            </a:r>
          </a:p>
          <a:p>
            <a:pPr eaLnBrk="1" hangingPunct="1"/>
            <a:r>
              <a:rPr lang="uk-UA" altLang="ru-RU" dirty="0">
                <a:solidFill>
                  <a:schemeClr val="bg1">
                    <a:lumMod val="10000"/>
                  </a:schemeClr>
                </a:solidFill>
              </a:rPr>
              <a:t>  До нього входять три школи: чиказька (М. </a:t>
            </a:r>
            <a:r>
              <a:rPr lang="uk-UA" altLang="ru-RU" dirty="0" err="1">
                <a:solidFill>
                  <a:schemeClr val="bg1">
                    <a:lumMod val="10000"/>
                  </a:schemeClr>
                </a:solidFill>
              </a:rPr>
              <a:t>Фрідмен</a:t>
            </a:r>
            <a:r>
              <a:rPr lang="uk-UA" altLang="ru-RU" dirty="0">
                <a:solidFill>
                  <a:schemeClr val="bg1">
                    <a:lumMod val="10000"/>
                  </a:schemeClr>
                </a:solidFill>
              </a:rPr>
              <a:t>), лондонська (Ф. </a:t>
            </a:r>
            <a:r>
              <a:rPr lang="uk-UA" altLang="ru-RU" dirty="0" err="1">
                <a:solidFill>
                  <a:schemeClr val="bg1">
                    <a:lumMod val="10000"/>
                  </a:schemeClr>
                </a:solidFill>
              </a:rPr>
              <a:t>Хайек</a:t>
            </a:r>
            <a:r>
              <a:rPr lang="uk-UA" altLang="ru-RU" dirty="0">
                <a:solidFill>
                  <a:schemeClr val="bg1">
                    <a:lumMod val="10000"/>
                  </a:schemeClr>
                </a:solidFill>
              </a:rPr>
              <a:t>),   </a:t>
            </a:r>
          </a:p>
          <a:p>
            <a:pPr eaLnBrk="1" hangingPunct="1"/>
            <a:r>
              <a:rPr lang="uk-UA" altLang="ru-RU" dirty="0">
                <a:solidFill>
                  <a:schemeClr val="bg1">
                    <a:lumMod val="10000"/>
                  </a:schemeClr>
                </a:solidFill>
              </a:rPr>
              <a:t>  </a:t>
            </a:r>
            <a:r>
              <a:rPr lang="uk-UA" altLang="ru-RU" dirty="0" err="1">
                <a:solidFill>
                  <a:schemeClr val="bg1">
                    <a:lumMod val="10000"/>
                  </a:schemeClr>
                </a:solidFill>
              </a:rPr>
              <a:t>фрайбурзька</a:t>
            </a:r>
            <a:r>
              <a:rPr lang="uk-UA" altLang="ru-RU" dirty="0">
                <a:solidFill>
                  <a:schemeClr val="bg1">
                    <a:lumMod val="10000"/>
                  </a:schemeClr>
                </a:solidFill>
              </a:rPr>
              <a:t> (В. </a:t>
            </a:r>
            <a:r>
              <a:rPr lang="uk-UA" altLang="ru-RU" dirty="0" err="1">
                <a:solidFill>
                  <a:schemeClr val="bg1">
                    <a:lumMod val="10000"/>
                  </a:schemeClr>
                </a:solidFill>
              </a:rPr>
              <a:t>Ойкен</a:t>
            </a:r>
            <a:r>
              <a:rPr lang="uk-UA" altLang="ru-RU" dirty="0">
                <a:solidFill>
                  <a:schemeClr val="bg1">
                    <a:lumMod val="10000"/>
                  </a:schemeClr>
                </a:solidFill>
              </a:rPr>
              <a:t>, Л. </a:t>
            </a:r>
            <a:r>
              <a:rPr lang="uk-UA" altLang="ru-RU" dirty="0" err="1">
                <a:solidFill>
                  <a:schemeClr val="bg1">
                    <a:lumMod val="10000"/>
                  </a:schemeClr>
                </a:solidFill>
              </a:rPr>
              <a:t>Ерхард</a:t>
            </a:r>
            <a:r>
              <a:rPr lang="uk-UA" altLang="ru-RU" dirty="0">
                <a:solidFill>
                  <a:schemeClr val="bg1">
                    <a:lumMod val="10000"/>
                  </a:schemeClr>
                </a:solidFill>
              </a:rPr>
              <a:t>).</a:t>
            </a:r>
          </a:p>
          <a:p>
            <a:pPr eaLnBrk="1" hangingPunct="1"/>
            <a:endParaRPr lang="uk-UA" altLang="ru-RU" dirty="0"/>
          </a:p>
          <a:p>
            <a:pPr eaLnBrk="1" hangingPunct="1">
              <a:buFontTx/>
              <a:buChar char="•"/>
            </a:pPr>
            <a:r>
              <a:rPr lang="uk-UA" altLang="ru-RU" dirty="0"/>
              <a:t> </a:t>
            </a:r>
            <a:r>
              <a:rPr lang="uk-UA" altLang="ru-RU" sz="2400" i="1" dirty="0">
                <a:solidFill>
                  <a:srgbClr val="002060"/>
                </a:solidFill>
                <a:latin typeface="Lucida Calligraphy" pitchFamily="66" charset="0"/>
              </a:rPr>
              <a:t>Економка пропозиції</a:t>
            </a:r>
            <a:r>
              <a:rPr lang="uk-UA" altLang="ru-RU" dirty="0">
                <a:solidFill>
                  <a:srgbClr val="002060"/>
                </a:solidFill>
              </a:rPr>
              <a:t> </a:t>
            </a:r>
            <a:r>
              <a:rPr lang="uk-UA" altLang="ru-RU" dirty="0"/>
              <a:t>– </a:t>
            </a:r>
            <a:r>
              <a:rPr lang="uk-UA" altLang="ru-RU" dirty="0">
                <a:solidFill>
                  <a:schemeClr val="bg1">
                    <a:lumMod val="10000"/>
                  </a:schemeClr>
                </a:solidFill>
              </a:rPr>
              <a:t>регулювання економіки в стимулюванні інвестицій,   </a:t>
            </a:r>
          </a:p>
          <a:p>
            <a:pPr eaLnBrk="1" hangingPunct="1"/>
            <a:r>
              <a:rPr lang="uk-UA" altLang="ru-RU" dirty="0">
                <a:solidFill>
                  <a:schemeClr val="bg1">
                    <a:lumMod val="10000"/>
                  </a:schemeClr>
                </a:solidFill>
              </a:rPr>
              <a:t>  виробництва, стримуванні інфляції. Представник – А. </a:t>
            </a:r>
            <a:r>
              <a:rPr lang="uk-UA" altLang="ru-RU" dirty="0" err="1">
                <a:solidFill>
                  <a:schemeClr val="bg1">
                    <a:lumMod val="10000"/>
                  </a:schemeClr>
                </a:solidFill>
              </a:rPr>
              <a:t>Лаффер</a:t>
            </a:r>
            <a:r>
              <a:rPr lang="uk-UA" altLang="ru-RU" dirty="0">
                <a:solidFill>
                  <a:schemeClr val="bg1">
                    <a:lumMod val="10000"/>
                  </a:schemeClr>
                </a:solidFill>
              </a:rPr>
              <a:t>.</a:t>
            </a:r>
          </a:p>
          <a:p>
            <a:pPr eaLnBrk="1" hangingPunct="1"/>
            <a:endParaRPr lang="uk-UA" altLang="ru-RU" dirty="0">
              <a:solidFill>
                <a:schemeClr val="bg1">
                  <a:lumMod val="10000"/>
                </a:schemeClr>
              </a:solidFill>
            </a:endParaRPr>
          </a:p>
          <a:p>
            <a:pPr eaLnBrk="1" hangingPunct="1">
              <a:buFontTx/>
              <a:buChar char="•"/>
            </a:pPr>
            <a:r>
              <a:rPr lang="uk-UA" altLang="ru-RU" dirty="0">
                <a:solidFill>
                  <a:srgbClr val="002060"/>
                </a:solidFill>
              </a:rPr>
              <a:t> </a:t>
            </a:r>
            <a:r>
              <a:rPr lang="uk-UA" altLang="ru-RU" sz="2400" i="1" dirty="0">
                <a:solidFill>
                  <a:srgbClr val="002060"/>
                </a:solidFill>
                <a:latin typeface="Lucida Calligraphy" pitchFamily="66" charset="0"/>
              </a:rPr>
              <a:t>Інституціоналізм </a:t>
            </a:r>
            <a:r>
              <a:rPr lang="uk-UA" altLang="ru-RU" dirty="0">
                <a:solidFill>
                  <a:schemeClr val="bg1">
                    <a:lumMod val="10000"/>
                  </a:schemeClr>
                </a:solidFill>
              </a:rPr>
              <a:t>– характерне пов'язування аналізу економічних процесів з           </a:t>
            </a:r>
          </a:p>
          <a:p>
            <a:pPr eaLnBrk="1" hangingPunct="1"/>
            <a:r>
              <a:rPr lang="uk-UA" altLang="ru-RU" dirty="0">
                <a:solidFill>
                  <a:schemeClr val="bg1">
                    <a:lumMod val="10000"/>
                  </a:schemeClr>
                </a:solidFill>
              </a:rPr>
              <a:t>  правовими, політичними, соціальними, організаційними та психологічними    </a:t>
            </a:r>
          </a:p>
          <a:p>
            <a:pPr eaLnBrk="1" hangingPunct="1"/>
            <a:r>
              <a:rPr lang="uk-UA" altLang="ru-RU" dirty="0">
                <a:solidFill>
                  <a:schemeClr val="bg1">
                    <a:lumMod val="10000"/>
                  </a:schemeClr>
                </a:solidFill>
              </a:rPr>
              <a:t>  параметрами суспільства. Розглядається суспільство як єдине ціле. Представники  </a:t>
            </a:r>
          </a:p>
          <a:p>
            <a:pPr eaLnBrk="1" hangingPunct="1"/>
            <a:r>
              <a:rPr lang="uk-UA" altLang="ru-RU" dirty="0">
                <a:solidFill>
                  <a:schemeClr val="bg1">
                    <a:lumMod val="10000"/>
                  </a:schemeClr>
                </a:solidFill>
              </a:rPr>
              <a:t>  – </a:t>
            </a:r>
            <a:r>
              <a:rPr lang="uk-UA" altLang="ru-RU" dirty="0" err="1">
                <a:solidFill>
                  <a:schemeClr val="bg1">
                    <a:lumMod val="10000"/>
                  </a:schemeClr>
                </a:solidFill>
              </a:rPr>
              <a:t>Дж</a:t>
            </a:r>
            <a:r>
              <a:rPr lang="uk-UA" altLang="ru-RU" dirty="0">
                <a:solidFill>
                  <a:schemeClr val="bg1">
                    <a:lumMod val="10000"/>
                  </a:schemeClr>
                </a:solidFill>
              </a:rPr>
              <a:t>. </a:t>
            </a:r>
            <a:r>
              <a:rPr lang="uk-UA" altLang="ru-RU" dirty="0" err="1">
                <a:solidFill>
                  <a:schemeClr val="bg1">
                    <a:lumMod val="10000"/>
                  </a:schemeClr>
                </a:solidFill>
              </a:rPr>
              <a:t>Гелбрейт</a:t>
            </a:r>
            <a:r>
              <a:rPr lang="uk-UA" altLang="ru-RU" dirty="0">
                <a:solidFill>
                  <a:schemeClr val="bg1">
                    <a:lumMod val="10000"/>
                  </a:schemeClr>
                </a:solidFill>
              </a:rPr>
              <a:t>, Я. </a:t>
            </a:r>
            <a:r>
              <a:rPr lang="uk-UA" altLang="ru-RU" dirty="0" err="1">
                <a:solidFill>
                  <a:schemeClr val="bg1">
                    <a:lumMod val="10000"/>
                  </a:schemeClr>
                </a:solidFill>
              </a:rPr>
              <a:t>Тінберген</a:t>
            </a:r>
            <a:r>
              <a:rPr lang="uk-UA" altLang="ru-RU" dirty="0">
                <a:solidFill>
                  <a:schemeClr val="bg1">
                    <a:lumMod val="10000"/>
                  </a:schemeClr>
                </a:solidFill>
              </a:rPr>
              <a:t>. </a:t>
            </a:r>
          </a:p>
          <a:p>
            <a:pPr eaLnBrk="1" hangingPunct="1"/>
            <a:endParaRPr lang="uk-UA" altLang="ru-RU" dirty="0"/>
          </a:p>
          <a:p>
            <a:pPr eaLnBrk="1" hangingPunct="1">
              <a:buFontTx/>
              <a:buChar char="•"/>
            </a:pPr>
            <a:r>
              <a:rPr lang="uk-UA" altLang="ru-RU" dirty="0"/>
              <a:t> </a:t>
            </a:r>
            <a:r>
              <a:rPr lang="uk-UA" altLang="ru-RU" sz="2400" i="1" dirty="0">
                <a:solidFill>
                  <a:srgbClr val="002060"/>
                </a:solidFill>
                <a:latin typeface="Lucida Calligraphy" pitchFamily="66" charset="0"/>
              </a:rPr>
              <a:t>Неокласичний синтез</a:t>
            </a:r>
            <a:r>
              <a:rPr lang="uk-UA" altLang="ru-RU" dirty="0">
                <a:solidFill>
                  <a:schemeClr val="bg1">
                    <a:lumMod val="10000"/>
                  </a:schemeClr>
                </a:solidFill>
              </a:rPr>
              <a:t> – цей підхід застосовується сучасними вченими для        </a:t>
            </a:r>
          </a:p>
          <a:p>
            <a:pPr eaLnBrk="1" hangingPunct="1"/>
            <a:r>
              <a:rPr lang="uk-UA" altLang="ru-RU" dirty="0">
                <a:solidFill>
                  <a:schemeClr val="bg1">
                    <a:lumMod val="10000"/>
                  </a:schemeClr>
                </a:solidFill>
              </a:rPr>
              <a:t>  узгодження ідей різних економічних шкіл, формування нової універсального      </a:t>
            </a:r>
          </a:p>
          <a:p>
            <a:pPr eaLnBrk="1" hangingPunct="1"/>
            <a:r>
              <a:rPr lang="uk-UA" altLang="ru-RU" dirty="0">
                <a:solidFill>
                  <a:schemeClr val="bg1">
                    <a:lumMod val="10000"/>
                  </a:schemeClr>
                </a:solidFill>
              </a:rPr>
              <a:t>  доктрини сучасної економічної науки.</a:t>
            </a:r>
          </a:p>
          <a:p>
            <a:pPr eaLnBrk="1" hangingPunct="1"/>
            <a:r>
              <a:rPr lang="uk-UA" altLang="ru-RU" dirty="0"/>
              <a:t> </a:t>
            </a:r>
          </a:p>
          <a:p>
            <a:pPr eaLnBrk="1" hangingPunct="1"/>
            <a:r>
              <a:rPr lang="uk-UA" altLang="ru-RU" dirty="0"/>
              <a:t> </a:t>
            </a:r>
            <a:endParaRPr lang="ru-RU" altLang="ru-RU" dirty="0"/>
          </a:p>
        </p:txBody>
      </p:sp>
      <p:pic>
        <p:nvPicPr>
          <p:cNvPr id="13316" name="Picture 4" descr="C:\Documents and Settings\Администратор\Рабочий стол\портрети\friedman-col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9006" y="3362143"/>
            <a:ext cx="127000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5" descr="C:\Documents and Settings\Администратор\Рабочий стол\портрети\Hayek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9629" y="1765716"/>
            <a:ext cx="9001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4" name="Picture 6" descr="C:\Documents and Settings\Администратор\Рабочий стол\портрети\Гелбрейт.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9685" y="5313281"/>
            <a:ext cx="628528" cy="888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87773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6349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63492">
                                            <p:txEl>
                                              <p:pRg st="0" end="0"/>
                                            </p:txEl>
                                          </p:spTgt>
                                        </p:tgtEl>
                                        <p:attrNameLst>
                                          <p:attrName>ppt_w</p:attrName>
                                        </p:attrNameLst>
                                      </p:cBhvr>
                                    </p:anim>
                                    <p:anim by="(#ppt_w*0.50)" calcmode="lin" valueType="num">
                                      <p:cBhvr>
                                        <p:cTn id="8" dur="250" decel="50000" autoRev="1" fill="hold">
                                          <p:stCondLst>
                                            <p:cond delay="0"/>
                                          </p:stCondLst>
                                        </p:cTn>
                                        <p:tgtEl>
                                          <p:spTgt spid="63492">
                                            <p:txEl>
                                              <p:pRg st="0" end="0"/>
                                            </p:txEl>
                                          </p:spTgt>
                                        </p:tgtEl>
                                        <p:attrNameLst>
                                          <p:attrName>ppt_x</p:attrName>
                                        </p:attrNameLst>
                                      </p:cBhvr>
                                    </p:anim>
                                    <p:anim from="(-#ppt_h/2)" to="(#ppt_y)" calcmode="lin" valueType="num">
                                      <p:cBhvr>
                                        <p:cTn id="9" dur="500" fill="hold">
                                          <p:stCondLst>
                                            <p:cond delay="0"/>
                                          </p:stCondLst>
                                        </p:cTn>
                                        <p:tgtEl>
                                          <p:spTgt spid="63492">
                                            <p:txEl>
                                              <p:pRg st="0" end="0"/>
                                            </p:txEl>
                                          </p:spTgt>
                                        </p:tgtEl>
                                        <p:attrNameLst>
                                          <p:attrName>ppt_y</p:attrName>
                                        </p:attrNameLst>
                                      </p:cBhvr>
                                    </p:anim>
                                    <p:animRot by="21600000">
                                      <p:cBhvr>
                                        <p:cTn id="10" dur="500" fill="hold">
                                          <p:stCondLst>
                                            <p:cond delay="0"/>
                                          </p:stCondLst>
                                        </p:cTn>
                                        <p:tgtEl>
                                          <p:spTgt spid="63492">
                                            <p:txEl>
                                              <p:pRg st="0" end="0"/>
                                            </p:txEl>
                                          </p:spTgt>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63493">
                                            <p:txEl>
                                              <p:pRg st="0" end="0"/>
                                            </p:txEl>
                                          </p:spTgt>
                                        </p:tgtEl>
                                        <p:attrNameLst>
                                          <p:attrName>style.visibility</p:attrName>
                                        </p:attrNameLst>
                                      </p:cBhvr>
                                      <p:to>
                                        <p:strVal val="visible"/>
                                      </p:to>
                                    </p:set>
                                    <p:animEffect transition="in" filter="fade">
                                      <p:cBhvr>
                                        <p:cTn id="15" dur="2000"/>
                                        <p:tgtEl>
                                          <p:spTgt spid="63493">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3493">
                                            <p:txEl>
                                              <p:pRg st="1" end="1"/>
                                            </p:txEl>
                                          </p:spTgt>
                                        </p:tgtEl>
                                        <p:attrNameLst>
                                          <p:attrName>style.visibility</p:attrName>
                                        </p:attrNameLst>
                                      </p:cBhvr>
                                      <p:to>
                                        <p:strVal val="visible"/>
                                      </p:to>
                                    </p:set>
                                    <p:animEffect transition="in" filter="fade">
                                      <p:cBhvr>
                                        <p:cTn id="18" dur="2000"/>
                                        <p:tgtEl>
                                          <p:spTgt spid="6349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3493">
                                            <p:txEl>
                                              <p:pRg st="2" end="2"/>
                                            </p:txEl>
                                          </p:spTgt>
                                        </p:tgtEl>
                                        <p:attrNameLst>
                                          <p:attrName>style.visibility</p:attrName>
                                        </p:attrNameLst>
                                      </p:cBhvr>
                                      <p:to>
                                        <p:strVal val="visible"/>
                                      </p:to>
                                    </p:set>
                                    <p:animEffect transition="in" filter="fade">
                                      <p:cBhvr>
                                        <p:cTn id="21" dur="2000"/>
                                        <p:tgtEl>
                                          <p:spTgt spid="63493">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63493">
                                            <p:txEl>
                                              <p:pRg st="4" end="4"/>
                                            </p:txEl>
                                          </p:spTgt>
                                        </p:tgtEl>
                                        <p:attrNameLst>
                                          <p:attrName>style.visibility</p:attrName>
                                        </p:attrNameLst>
                                      </p:cBhvr>
                                      <p:to>
                                        <p:strVal val="visible"/>
                                      </p:to>
                                    </p:set>
                                    <p:animEffect transition="in" filter="fade">
                                      <p:cBhvr>
                                        <p:cTn id="26" dur="2000"/>
                                        <p:tgtEl>
                                          <p:spTgt spid="63493">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3493">
                                            <p:txEl>
                                              <p:pRg st="5" end="5"/>
                                            </p:txEl>
                                          </p:spTgt>
                                        </p:tgtEl>
                                        <p:attrNameLst>
                                          <p:attrName>style.visibility</p:attrName>
                                        </p:attrNameLst>
                                      </p:cBhvr>
                                      <p:to>
                                        <p:strVal val="visible"/>
                                      </p:to>
                                    </p:set>
                                    <p:animEffect transition="in" filter="fade">
                                      <p:cBhvr>
                                        <p:cTn id="29" dur="2000"/>
                                        <p:tgtEl>
                                          <p:spTgt spid="63493">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63493">
                                            <p:txEl>
                                              <p:pRg st="6" end="6"/>
                                            </p:txEl>
                                          </p:spTgt>
                                        </p:tgtEl>
                                        <p:attrNameLst>
                                          <p:attrName>style.visibility</p:attrName>
                                        </p:attrNameLst>
                                      </p:cBhvr>
                                      <p:to>
                                        <p:strVal val="visible"/>
                                      </p:to>
                                    </p:set>
                                    <p:animEffect transition="in" filter="fade">
                                      <p:cBhvr>
                                        <p:cTn id="32" dur="2000"/>
                                        <p:tgtEl>
                                          <p:spTgt spid="63493">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3493">
                                            <p:txEl>
                                              <p:pRg st="7" end="7"/>
                                            </p:txEl>
                                          </p:spTgt>
                                        </p:tgtEl>
                                        <p:attrNameLst>
                                          <p:attrName>style.visibility</p:attrName>
                                        </p:attrNameLst>
                                      </p:cBhvr>
                                      <p:to>
                                        <p:strVal val="visible"/>
                                      </p:to>
                                    </p:set>
                                    <p:animEffect transition="in" filter="fade">
                                      <p:cBhvr>
                                        <p:cTn id="35" dur="2000"/>
                                        <p:tgtEl>
                                          <p:spTgt spid="63493">
                                            <p:txEl>
                                              <p:pRg st="7" end="7"/>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nodeType="clickEffect">
                                  <p:stCondLst>
                                    <p:cond delay="0"/>
                                  </p:stCondLst>
                                  <p:childTnLst>
                                    <p:set>
                                      <p:cBhvr>
                                        <p:cTn id="39" dur="1" fill="hold">
                                          <p:stCondLst>
                                            <p:cond delay="0"/>
                                          </p:stCondLst>
                                        </p:cTn>
                                        <p:tgtEl>
                                          <p:spTgt spid="63493">
                                            <p:txEl>
                                              <p:pRg st="9" end="9"/>
                                            </p:txEl>
                                          </p:spTgt>
                                        </p:tgtEl>
                                        <p:attrNameLst>
                                          <p:attrName>style.visibility</p:attrName>
                                        </p:attrNameLst>
                                      </p:cBhvr>
                                      <p:to>
                                        <p:strVal val="visible"/>
                                      </p:to>
                                    </p:set>
                                    <p:animEffect transition="in" filter="fade">
                                      <p:cBhvr>
                                        <p:cTn id="40" dur="2000"/>
                                        <p:tgtEl>
                                          <p:spTgt spid="63493">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63493">
                                            <p:txEl>
                                              <p:pRg st="10" end="10"/>
                                            </p:txEl>
                                          </p:spTgt>
                                        </p:tgtEl>
                                        <p:attrNameLst>
                                          <p:attrName>style.visibility</p:attrName>
                                        </p:attrNameLst>
                                      </p:cBhvr>
                                      <p:to>
                                        <p:strVal val="visible"/>
                                      </p:to>
                                    </p:set>
                                    <p:animEffect transition="in" filter="fade">
                                      <p:cBhvr>
                                        <p:cTn id="43" dur="2000"/>
                                        <p:tgtEl>
                                          <p:spTgt spid="63493">
                                            <p:txEl>
                                              <p:pRg st="10" end="1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nodeType="clickEffect">
                                  <p:stCondLst>
                                    <p:cond delay="0"/>
                                  </p:stCondLst>
                                  <p:childTnLst>
                                    <p:set>
                                      <p:cBhvr>
                                        <p:cTn id="47" dur="1" fill="hold">
                                          <p:stCondLst>
                                            <p:cond delay="0"/>
                                          </p:stCondLst>
                                        </p:cTn>
                                        <p:tgtEl>
                                          <p:spTgt spid="63493">
                                            <p:txEl>
                                              <p:pRg st="12" end="12"/>
                                            </p:txEl>
                                          </p:spTgt>
                                        </p:tgtEl>
                                        <p:attrNameLst>
                                          <p:attrName>style.visibility</p:attrName>
                                        </p:attrNameLst>
                                      </p:cBhvr>
                                      <p:to>
                                        <p:strVal val="visible"/>
                                      </p:to>
                                    </p:set>
                                    <p:animEffect transition="in" filter="fade">
                                      <p:cBhvr>
                                        <p:cTn id="48" dur="2000"/>
                                        <p:tgtEl>
                                          <p:spTgt spid="63493">
                                            <p:txEl>
                                              <p:pRg st="12" end="12"/>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63493">
                                            <p:txEl>
                                              <p:pRg st="13" end="13"/>
                                            </p:txEl>
                                          </p:spTgt>
                                        </p:tgtEl>
                                        <p:attrNameLst>
                                          <p:attrName>style.visibility</p:attrName>
                                        </p:attrNameLst>
                                      </p:cBhvr>
                                      <p:to>
                                        <p:strVal val="visible"/>
                                      </p:to>
                                    </p:set>
                                    <p:animEffect transition="in" filter="fade">
                                      <p:cBhvr>
                                        <p:cTn id="51" dur="2000"/>
                                        <p:tgtEl>
                                          <p:spTgt spid="63493">
                                            <p:txEl>
                                              <p:pRg st="13" end="13"/>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63493">
                                            <p:txEl>
                                              <p:pRg st="14" end="14"/>
                                            </p:txEl>
                                          </p:spTgt>
                                        </p:tgtEl>
                                        <p:attrNameLst>
                                          <p:attrName>style.visibility</p:attrName>
                                        </p:attrNameLst>
                                      </p:cBhvr>
                                      <p:to>
                                        <p:strVal val="visible"/>
                                      </p:to>
                                    </p:set>
                                    <p:animEffect transition="in" filter="fade">
                                      <p:cBhvr>
                                        <p:cTn id="54" dur="2000"/>
                                        <p:tgtEl>
                                          <p:spTgt spid="63493">
                                            <p:txEl>
                                              <p:pRg st="14" end="14"/>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63493">
                                            <p:txEl>
                                              <p:pRg st="15" end="15"/>
                                            </p:txEl>
                                          </p:spTgt>
                                        </p:tgtEl>
                                        <p:attrNameLst>
                                          <p:attrName>style.visibility</p:attrName>
                                        </p:attrNameLst>
                                      </p:cBhvr>
                                      <p:to>
                                        <p:strVal val="visible"/>
                                      </p:to>
                                    </p:set>
                                    <p:animEffect transition="in" filter="fade">
                                      <p:cBhvr>
                                        <p:cTn id="57" dur="2000"/>
                                        <p:tgtEl>
                                          <p:spTgt spid="63493">
                                            <p:txEl>
                                              <p:pRg st="15" end="15"/>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nodeType="clickEffect">
                                  <p:stCondLst>
                                    <p:cond delay="0"/>
                                  </p:stCondLst>
                                  <p:childTnLst>
                                    <p:set>
                                      <p:cBhvr>
                                        <p:cTn id="61" dur="1" fill="hold">
                                          <p:stCondLst>
                                            <p:cond delay="0"/>
                                          </p:stCondLst>
                                        </p:cTn>
                                        <p:tgtEl>
                                          <p:spTgt spid="63493">
                                            <p:txEl>
                                              <p:pRg st="17" end="17"/>
                                            </p:txEl>
                                          </p:spTgt>
                                        </p:tgtEl>
                                        <p:attrNameLst>
                                          <p:attrName>style.visibility</p:attrName>
                                        </p:attrNameLst>
                                      </p:cBhvr>
                                      <p:to>
                                        <p:strVal val="visible"/>
                                      </p:to>
                                    </p:set>
                                    <p:animEffect transition="in" filter="fade">
                                      <p:cBhvr>
                                        <p:cTn id="62" dur="2000"/>
                                        <p:tgtEl>
                                          <p:spTgt spid="63493">
                                            <p:txEl>
                                              <p:pRg st="17" end="17"/>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63493">
                                            <p:txEl>
                                              <p:pRg st="18" end="18"/>
                                            </p:txEl>
                                          </p:spTgt>
                                        </p:tgtEl>
                                        <p:attrNameLst>
                                          <p:attrName>style.visibility</p:attrName>
                                        </p:attrNameLst>
                                      </p:cBhvr>
                                      <p:to>
                                        <p:strVal val="visible"/>
                                      </p:to>
                                    </p:set>
                                    <p:animEffect transition="in" filter="fade">
                                      <p:cBhvr>
                                        <p:cTn id="65" dur="2000"/>
                                        <p:tgtEl>
                                          <p:spTgt spid="63493">
                                            <p:txEl>
                                              <p:pRg st="18" end="18"/>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63493">
                                            <p:txEl>
                                              <p:pRg st="19" end="19"/>
                                            </p:txEl>
                                          </p:spTgt>
                                        </p:tgtEl>
                                        <p:attrNameLst>
                                          <p:attrName>style.visibility</p:attrName>
                                        </p:attrNameLst>
                                      </p:cBhvr>
                                      <p:to>
                                        <p:strVal val="visible"/>
                                      </p:to>
                                    </p:set>
                                    <p:animEffect transition="in" filter="fade">
                                      <p:cBhvr>
                                        <p:cTn id="68" dur="2000"/>
                                        <p:tgtEl>
                                          <p:spTgt spid="63493">
                                            <p:txEl>
                                              <p:pRg st="19" end="19"/>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63493">
                                            <p:txEl>
                                              <p:pRg st="20" end="20"/>
                                            </p:txEl>
                                          </p:spTgt>
                                        </p:tgtEl>
                                        <p:attrNameLst>
                                          <p:attrName>style.visibility</p:attrName>
                                        </p:attrNameLst>
                                      </p:cBhvr>
                                      <p:to>
                                        <p:strVal val="visible"/>
                                      </p:to>
                                    </p:set>
                                    <p:animEffect transition="in" filter="fade">
                                      <p:cBhvr>
                                        <p:cTn id="71" dur="2000"/>
                                        <p:tgtEl>
                                          <p:spTgt spid="63493">
                                            <p:txEl>
                                              <p:pRg st="20" end="20"/>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53" presetClass="entr" presetSubtype="0" fill="hold" nodeType="clickEffect">
                                  <p:stCondLst>
                                    <p:cond delay="0"/>
                                  </p:stCondLst>
                                  <p:childTnLst>
                                    <p:set>
                                      <p:cBhvr>
                                        <p:cTn id="75" dur="1" fill="hold">
                                          <p:stCondLst>
                                            <p:cond delay="0"/>
                                          </p:stCondLst>
                                        </p:cTn>
                                        <p:tgtEl>
                                          <p:spTgt spid="13316"/>
                                        </p:tgtEl>
                                        <p:attrNameLst>
                                          <p:attrName>style.visibility</p:attrName>
                                        </p:attrNameLst>
                                      </p:cBhvr>
                                      <p:to>
                                        <p:strVal val="visible"/>
                                      </p:to>
                                    </p:set>
                                    <p:anim calcmode="lin" valueType="num">
                                      <p:cBhvr>
                                        <p:cTn id="76" dur="500" fill="hold"/>
                                        <p:tgtEl>
                                          <p:spTgt spid="13316"/>
                                        </p:tgtEl>
                                        <p:attrNameLst>
                                          <p:attrName>ppt_w</p:attrName>
                                        </p:attrNameLst>
                                      </p:cBhvr>
                                      <p:tavLst>
                                        <p:tav tm="0">
                                          <p:val>
                                            <p:fltVal val="0"/>
                                          </p:val>
                                        </p:tav>
                                        <p:tav tm="100000">
                                          <p:val>
                                            <p:strVal val="#ppt_w"/>
                                          </p:val>
                                        </p:tav>
                                      </p:tavLst>
                                    </p:anim>
                                    <p:anim calcmode="lin" valueType="num">
                                      <p:cBhvr>
                                        <p:cTn id="77" dur="500" fill="hold"/>
                                        <p:tgtEl>
                                          <p:spTgt spid="13316"/>
                                        </p:tgtEl>
                                        <p:attrNameLst>
                                          <p:attrName>ppt_h</p:attrName>
                                        </p:attrNameLst>
                                      </p:cBhvr>
                                      <p:tavLst>
                                        <p:tav tm="0">
                                          <p:val>
                                            <p:fltVal val="0"/>
                                          </p:val>
                                        </p:tav>
                                        <p:tav tm="100000">
                                          <p:val>
                                            <p:strVal val="#ppt_h"/>
                                          </p:val>
                                        </p:tav>
                                      </p:tavLst>
                                    </p:anim>
                                    <p:animEffect transition="in" filter="fade">
                                      <p:cBhvr>
                                        <p:cTn id="78" dur="500"/>
                                        <p:tgtEl>
                                          <p:spTgt spid="13316"/>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53" presetClass="entr" presetSubtype="0" fill="hold" nodeType="clickEffect">
                                  <p:stCondLst>
                                    <p:cond delay="0"/>
                                  </p:stCondLst>
                                  <p:childTnLst>
                                    <p:set>
                                      <p:cBhvr>
                                        <p:cTn id="82" dur="1" fill="hold">
                                          <p:stCondLst>
                                            <p:cond delay="0"/>
                                          </p:stCondLst>
                                        </p:cTn>
                                        <p:tgtEl>
                                          <p:spTgt spid="13315"/>
                                        </p:tgtEl>
                                        <p:attrNameLst>
                                          <p:attrName>style.visibility</p:attrName>
                                        </p:attrNameLst>
                                      </p:cBhvr>
                                      <p:to>
                                        <p:strVal val="visible"/>
                                      </p:to>
                                    </p:set>
                                    <p:anim calcmode="lin" valueType="num">
                                      <p:cBhvr>
                                        <p:cTn id="83" dur="500" fill="hold"/>
                                        <p:tgtEl>
                                          <p:spTgt spid="13315"/>
                                        </p:tgtEl>
                                        <p:attrNameLst>
                                          <p:attrName>ppt_w</p:attrName>
                                        </p:attrNameLst>
                                      </p:cBhvr>
                                      <p:tavLst>
                                        <p:tav tm="0">
                                          <p:val>
                                            <p:fltVal val="0"/>
                                          </p:val>
                                        </p:tav>
                                        <p:tav tm="100000">
                                          <p:val>
                                            <p:strVal val="#ppt_w"/>
                                          </p:val>
                                        </p:tav>
                                      </p:tavLst>
                                    </p:anim>
                                    <p:anim calcmode="lin" valueType="num">
                                      <p:cBhvr>
                                        <p:cTn id="84" dur="500" fill="hold"/>
                                        <p:tgtEl>
                                          <p:spTgt spid="13315"/>
                                        </p:tgtEl>
                                        <p:attrNameLst>
                                          <p:attrName>ppt_h</p:attrName>
                                        </p:attrNameLst>
                                      </p:cBhvr>
                                      <p:tavLst>
                                        <p:tav tm="0">
                                          <p:val>
                                            <p:fltVal val="0"/>
                                          </p:val>
                                        </p:tav>
                                        <p:tav tm="100000">
                                          <p:val>
                                            <p:strVal val="#ppt_h"/>
                                          </p:val>
                                        </p:tav>
                                      </p:tavLst>
                                    </p:anim>
                                    <p:animEffect transition="in" filter="fade">
                                      <p:cBhvr>
                                        <p:cTn id="85" dur="500"/>
                                        <p:tgtEl>
                                          <p:spTgt spid="13315"/>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53" presetClass="entr" presetSubtype="0" fill="hold" nodeType="clickEffect">
                                  <p:stCondLst>
                                    <p:cond delay="0"/>
                                  </p:stCondLst>
                                  <p:childTnLst>
                                    <p:set>
                                      <p:cBhvr>
                                        <p:cTn id="89" dur="1" fill="hold">
                                          <p:stCondLst>
                                            <p:cond delay="0"/>
                                          </p:stCondLst>
                                        </p:cTn>
                                        <p:tgtEl>
                                          <p:spTgt spid="13314"/>
                                        </p:tgtEl>
                                        <p:attrNameLst>
                                          <p:attrName>style.visibility</p:attrName>
                                        </p:attrNameLst>
                                      </p:cBhvr>
                                      <p:to>
                                        <p:strVal val="visible"/>
                                      </p:to>
                                    </p:set>
                                    <p:anim calcmode="lin" valueType="num">
                                      <p:cBhvr>
                                        <p:cTn id="90" dur="500" fill="hold"/>
                                        <p:tgtEl>
                                          <p:spTgt spid="13314"/>
                                        </p:tgtEl>
                                        <p:attrNameLst>
                                          <p:attrName>ppt_w</p:attrName>
                                        </p:attrNameLst>
                                      </p:cBhvr>
                                      <p:tavLst>
                                        <p:tav tm="0">
                                          <p:val>
                                            <p:fltVal val="0"/>
                                          </p:val>
                                        </p:tav>
                                        <p:tav tm="100000">
                                          <p:val>
                                            <p:strVal val="#ppt_w"/>
                                          </p:val>
                                        </p:tav>
                                      </p:tavLst>
                                    </p:anim>
                                    <p:anim calcmode="lin" valueType="num">
                                      <p:cBhvr>
                                        <p:cTn id="91" dur="500" fill="hold"/>
                                        <p:tgtEl>
                                          <p:spTgt spid="13314"/>
                                        </p:tgtEl>
                                        <p:attrNameLst>
                                          <p:attrName>ppt_h</p:attrName>
                                        </p:attrNameLst>
                                      </p:cBhvr>
                                      <p:tavLst>
                                        <p:tav tm="0">
                                          <p:val>
                                            <p:fltVal val="0"/>
                                          </p:val>
                                        </p:tav>
                                        <p:tav tm="100000">
                                          <p:val>
                                            <p:strVal val="#ppt_h"/>
                                          </p:val>
                                        </p:tav>
                                      </p:tavLst>
                                    </p:anim>
                                    <p:animEffect transition="in" filter="fade">
                                      <p:cBhvr>
                                        <p:cTn id="92"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0"/>
          <p:cNvSpPr txBox="1">
            <a:spLocks noGrp="1"/>
          </p:cNvSpPr>
          <p:nvPr>
            <p:ph type="title"/>
          </p:nvPr>
        </p:nvSpPr>
        <p:spPr>
          <a:xfrm>
            <a:off x="457200" y="152400"/>
            <a:ext cx="8075240" cy="5868888"/>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dirty="0" err="1">
                <a:solidFill>
                  <a:srgbClr val="002060"/>
                </a:solidFill>
              </a:rPr>
              <a:t>Кейнсіанство</a:t>
            </a:r>
            <a:r>
              <a:rPr lang="uk-UA" dirty="0">
                <a:solidFill>
                  <a:srgbClr val="002060"/>
                </a:solidFill>
              </a:rPr>
              <a:t/>
            </a:r>
            <a:br>
              <a:rPr lang="uk-UA" dirty="0">
                <a:solidFill>
                  <a:srgbClr val="002060"/>
                </a:solidFill>
              </a:rPr>
            </a:br>
            <a:r>
              <a:rPr lang="uk-UA" dirty="0">
                <a:solidFill>
                  <a:srgbClr val="002060"/>
                </a:solidFill>
              </a:rPr>
              <a:t>(</a:t>
            </a:r>
            <a:r>
              <a:rPr lang="uk-UA" dirty="0" err="1">
                <a:solidFill>
                  <a:srgbClr val="002060"/>
                </a:solidFill>
              </a:rPr>
              <a:t>Дж.Кейнс</a:t>
            </a:r>
            <a:r>
              <a:rPr lang="uk-UA" dirty="0">
                <a:solidFill>
                  <a:srgbClr val="002060"/>
                </a:solidFill>
              </a:rPr>
              <a:t>)</a:t>
            </a:r>
            <a:br>
              <a:rPr lang="uk-UA" dirty="0">
                <a:solidFill>
                  <a:srgbClr val="002060"/>
                </a:solidFill>
              </a:rPr>
            </a:br>
            <a:r>
              <a:rPr lang="uk-UA" dirty="0">
                <a:solidFill>
                  <a:srgbClr val="002060"/>
                </a:solidFill>
              </a:rPr>
              <a:t/>
            </a:r>
            <a:br>
              <a:rPr lang="uk-UA" dirty="0">
                <a:solidFill>
                  <a:srgbClr val="002060"/>
                </a:solidFill>
              </a:rPr>
            </a:br>
            <a:r>
              <a:rPr lang="uk-UA" dirty="0">
                <a:solidFill>
                  <a:srgbClr val="002060"/>
                </a:solidFill>
              </a:rPr>
              <a:t/>
            </a:r>
            <a:br>
              <a:rPr lang="uk-UA" dirty="0">
                <a:solidFill>
                  <a:srgbClr val="002060"/>
                </a:solidFill>
              </a:rPr>
            </a:br>
            <a:r>
              <a:rPr lang="uk-UA" dirty="0">
                <a:solidFill>
                  <a:srgbClr val="002060"/>
                </a:solidFill>
              </a:rPr>
              <a:t/>
            </a:r>
            <a:br>
              <a:rPr lang="uk-UA" dirty="0">
                <a:solidFill>
                  <a:srgbClr val="002060"/>
                </a:solidFill>
              </a:rPr>
            </a:br>
            <a:r>
              <a:rPr lang="uk-UA" dirty="0">
                <a:solidFill>
                  <a:srgbClr val="002060"/>
                </a:solidFill>
              </a:rPr>
              <a:t/>
            </a:r>
            <a:br>
              <a:rPr lang="uk-UA" dirty="0">
                <a:solidFill>
                  <a:srgbClr val="002060"/>
                </a:solidFill>
              </a:rPr>
            </a:br>
            <a:r>
              <a:rPr lang="uk-UA" dirty="0">
                <a:solidFill>
                  <a:srgbClr val="002060"/>
                </a:solidFill>
              </a:rPr>
              <a:t/>
            </a:r>
            <a:br>
              <a:rPr lang="uk-UA" dirty="0">
                <a:solidFill>
                  <a:srgbClr val="002060"/>
                </a:solidFill>
              </a:rPr>
            </a:br>
            <a:r>
              <a:rPr lang="uk-UA" dirty="0">
                <a:solidFill>
                  <a:srgbClr val="002060"/>
                </a:solidFill>
              </a:rPr>
              <a:t/>
            </a:r>
            <a:br>
              <a:rPr lang="uk-UA" dirty="0">
                <a:solidFill>
                  <a:srgbClr val="002060"/>
                </a:solidFill>
              </a:rPr>
            </a:br>
            <a:endParaRPr dirty="0">
              <a:solidFill>
                <a:srgbClr val="002060"/>
              </a:solidFill>
            </a:endParaRPr>
          </a:p>
        </p:txBody>
      </p:sp>
      <p:grpSp>
        <p:nvGrpSpPr>
          <p:cNvPr id="248" name="Google Shape;248;p30"/>
          <p:cNvGrpSpPr/>
          <p:nvPr/>
        </p:nvGrpSpPr>
        <p:grpSpPr>
          <a:xfrm>
            <a:off x="548640" y="1725597"/>
            <a:ext cx="7913828" cy="4137994"/>
            <a:chOff x="-10344" y="-12929"/>
            <a:chExt cx="8075240" cy="4137994"/>
          </a:xfrm>
        </p:grpSpPr>
        <p:sp>
          <p:nvSpPr>
            <p:cNvPr id="249" name="Google Shape;249;p30"/>
            <p:cNvSpPr/>
            <p:nvPr/>
          </p:nvSpPr>
          <p:spPr>
            <a:xfrm>
              <a:off x="0" y="956"/>
              <a:ext cx="8064896" cy="1219307"/>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0"/>
            <p:cNvSpPr txBox="1"/>
            <p:nvPr/>
          </p:nvSpPr>
          <p:spPr>
            <a:xfrm>
              <a:off x="-10344" y="-12929"/>
              <a:ext cx="7909560" cy="1220690"/>
            </a:xfrm>
            <a:prstGeom prst="rect">
              <a:avLst/>
            </a:prstGeom>
            <a:noFill/>
            <a:ln>
              <a:noFill/>
            </a:ln>
          </p:spPr>
          <p:txBody>
            <a:bodyPr spcFirstLastPara="1" wrap="square" lIns="106675" tIns="106675" rIns="106675" bIns="106675" anchor="ctr" anchorCtr="0">
              <a:noAutofit/>
            </a:bodyPr>
            <a:lstStyle/>
            <a:p>
              <a:pPr marL="0" marR="0" lvl="0" indent="0" algn="l" rtl="0">
                <a:lnSpc>
                  <a:spcPct val="90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a:t>
              </a:r>
              <a:r>
                <a:rPr lang="uk-UA" sz="3200" b="0" i="0" u="none" strike="noStrike" cap="none" dirty="0">
                  <a:solidFill>
                    <a:srgbClr val="002060"/>
                  </a:solidFill>
                  <a:latin typeface="Constantia"/>
                  <a:ea typeface="Constantia"/>
                  <a:cs typeface="Constantia"/>
                  <a:sym typeface="Constantia"/>
                </a:rPr>
                <a:t>застосування макроекономічного підходу</a:t>
              </a:r>
              <a:r>
                <a:rPr lang="uk-UA" sz="2800" b="0" i="0" u="none" strike="noStrike" cap="none" dirty="0">
                  <a:solidFill>
                    <a:srgbClr val="002060"/>
                  </a:solidFill>
                  <a:latin typeface="Constantia"/>
                  <a:ea typeface="Constantia"/>
                  <a:cs typeface="Constantia"/>
                  <a:sym typeface="Constantia"/>
                </a:rPr>
                <a:t>;</a:t>
              </a:r>
              <a:endParaRPr sz="2800" b="0" i="0" u="none" strike="noStrike" cap="none" dirty="0">
                <a:solidFill>
                  <a:srgbClr val="002060"/>
                </a:solidFill>
                <a:latin typeface="Constantia"/>
                <a:ea typeface="Constantia"/>
                <a:cs typeface="Constantia"/>
                <a:sym typeface="Constantia"/>
              </a:endParaRPr>
            </a:p>
          </p:txBody>
        </p:sp>
        <p:sp>
          <p:nvSpPr>
            <p:cNvPr id="251" name="Google Shape;251;p30"/>
            <p:cNvSpPr/>
            <p:nvPr/>
          </p:nvSpPr>
          <p:spPr>
            <a:xfrm>
              <a:off x="0" y="1301143"/>
              <a:ext cx="8064896" cy="151410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txBox="1"/>
            <p:nvPr/>
          </p:nvSpPr>
          <p:spPr>
            <a:xfrm>
              <a:off x="0" y="1541449"/>
              <a:ext cx="7888872" cy="1063425"/>
            </a:xfrm>
            <a:prstGeom prst="rect">
              <a:avLst/>
            </a:prstGeom>
            <a:noFill/>
            <a:ln>
              <a:noFill/>
            </a:ln>
          </p:spPr>
          <p:txBody>
            <a:bodyPr spcFirstLastPara="1" wrap="square" lIns="106675" tIns="106675" rIns="106675" bIns="106675" anchor="ctr" anchorCtr="0">
              <a:noAutofit/>
            </a:bodyPr>
            <a:lstStyle/>
            <a:p>
              <a:pPr marL="0" marR="0" lvl="0" indent="0" algn="l" rtl="0">
                <a:lnSpc>
                  <a:spcPct val="90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a:t>
              </a:r>
              <a:r>
                <a:rPr lang="uk-UA" sz="3200" b="0" i="0" u="none" strike="noStrike" cap="none" dirty="0">
                  <a:solidFill>
                    <a:srgbClr val="002060"/>
                  </a:solidFill>
                  <a:latin typeface="Constantia"/>
                  <a:ea typeface="Constantia"/>
                  <a:cs typeface="Constantia"/>
                  <a:sym typeface="Constantia"/>
                </a:rPr>
                <a:t>врахування впливу на економічні процеси неекономічних факторів (психології людей та груп);</a:t>
              </a:r>
              <a:endParaRPr sz="3200" b="0" i="0" u="none" strike="noStrike" cap="none" dirty="0">
                <a:solidFill>
                  <a:srgbClr val="002060"/>
                </a:solidFill>
                <a:latin typeface="Constantia"/>
                <a:ea typeface="Constantia"/>
                <a:cs typeface="Constantia"/>
                <a:sym typeface="Constantia"/>
              </a:endParaRPr>
            </a:p>
          </p:txBody>
        </p:sp>
        <p:sp>
          <p:nvSpPr>
            <p:cNvPr id="253" name="Google Shape;253;p30"/>
            <p:cNvSpPr/>
            <p:nvPr/>
          </p:nvSpPr>
          <p:spPr>
            <a:xfrm>
              <a:off x="0" y="3055555"/>
              <a:ext cx="8064896" cy="106951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0"/>
            <p:cNvSpPr txBox="1"/>
            <p:nvPr/>
          </p:nvSpPr>
          <p:spPr>
            <a:xfrm>
              <a:off x="0" y="3055554"/>
              <a:ext cx="8064896" cy="1069511"/>
            </a:xfrm>
            <a:prstGeom prst="rect">
              <a:avLst/>
            </a:prstGeom>
            <a:noFill/>
            <a:ln>
              <a:noFill/>
            </a:ln>
          </p:spPr>
          <p:txBody>
            <a:bodyPr spcFirstLastPara="1" wrap="square" lIns="106675" tIns="106675" rIns="106675" bIns="106675" anchor="ctr" anchorCtr="0">
              <a:noAutofit/>
            </a:bodyPr>
            <a:lstStyle/>
            <a:p>
              <a:pPr marL="0" marR="0" lvl="0" indent="0" algn="l" rtl="0">
                <a:lnSpc>
                  <a:spcPct val="90000"/>
                </a:lnSpc>
                <a:spcBef>
                  <a:spcPts val="0"/>
                </a:spcBef>
                <a:spcAft>
                  <a:spcPts val="0"/>
                </a:spcAft>
                <a:buNone/>
              </a:pPr>
              <a:r>
                <a:rPr lang="uk-UA" sz="2800" b="0" i="0" u="none" strike="noStrike" cap="none" dirty="0">
                  <a:solidFill>
                    <a:srgbClr val="002060"/>
                  </a:solidFill>
                  <a:latin typeface="Constantia"/>
                  <a:ea typeface="Constantia"/>
                  <a:cs typeface="Constantia"/>
                  <a:sym typeface="Constantia"/>
                </a:rPr>
                <a:t>- </a:t>
              </a:r>
              <a:r>
                <a:rPr lang="uk-UA" sz="3200" b="0" i="0" u="none" strike="noStrike" cap="none" dirty="0">
                  <a:solidFill>
                    <a:srgbClr val="002060"/>
                  </a:solidFill>
                  <a:latin typeface="Constantia"/>
                  <a:ea typeface="Constantia"/>
                  <a:cs typeface="Constantia"/>
                  <a:sym typeface="Constantia"/>
                </a:rPr>
                <a:t>обґрунтування необхідності державного регулювання економіки.</a:t>
              </a:r>
              <a:endParaRPr sz="3200" b="0" i="0" u="none" strike="noStrike" cap="none" dirty="0">
                <a:solidFill>
                  <a:srgbClr val="002060"/>
                </a:solidFill>
                <a:latin typeface="Constantia"/>
                <a:ea typeface="Constantia"/>
                <a:cs typeface="Constantia"/>
                <a:sym typeface="Constantia"/>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1"/>
          <p:cNvSpPr txBox="1">
            <a:spLocks noGrp="1"/>
          </p:cNvSpPr>
          <p:nvPr>
            <p:ph type="title"/>
          </p:nvPr>
        </p:nvSpPr>
        <p:spPr>
          <a:xfrm>
            <a:off x="457200" y="152400"/>
            <a:ext cx="7931224" cy="5652864"/>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dirty="0" err="1">
                <a:solidFill>
                  <a:srgbClr val="002060"/>
                </a:solidFill>
              </a:rPr>
              <a:t>Неоконсерватизм</a:t>
            </a: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r>
              <a:rPr lang="uk-UA" sz="3780" dirty="0">
                <a:solidFill>
                  <a:srgbClr val="002060"/>
                </a:solidFill>
              </a:rPr>
              <a:t/>
            </a:r>
            <a:br>
              <a:rPr lang="uk-UA" sz="3780" dirty="0">
                <a:solidFill>
                  <a:srgbClr val="002060"/>
                </a:solidFill>
              </a:rPr>
            </a:br>
            <a:endParaRPr sz="3780" dirty="0">
              <a:solidFill>
                <a:srgbClr val="002060"/>
              </a:solidFill>
            </a:endParaRPr>
          </a:p>
        </p:txBody>
      </p:sp>
      <p:grpSp>
        <p:nvGrpSpPr>
          <p:cNvPr id="260" name="Google Shape;260;p31"/>
          <p:cNvGrpSpPr/>
          <p:nvPr/>
        </p:nvGrpSpPr>
        <p:grpSpPr>
          <a:xfrm>
            <a:off x="457200" y="1124972"/>
            <a:ext cx="8363272" cy="5472151"/>
            <a:chOff x="0" y="228"/>
            <a:chExt cx="8363272" cy="5472151"/>
          </a:xfrm>
        </p:grpSpPr>
        <p:sp>
          <p:nvSpPr>
            <p:cNvPr id="261" name="Google Shape;261;p31"/>
            <p:cNvSpPr/>
            <p:nvPr/>
          </p:nvSpPr>
          <p:spPr>
            <a:xfrm>
              <a:off x="0" y="228"/>
              <a:ext cx="8363272" cy="114464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1"/>
            <p:cNvSpPr txBox="1"/>
            <p:nvPr/>
          </p:nvSpPr>
          <p:spPr>
            <a:xfrm>
              <a:off x="0" y="228"/>
              <a:ext cx="8363272" cy="1144645"/>
            </a:xfrm>
            <a:prstGeom prst="rect">
              <a:avLst/>
            </a:prstGeom>
            <a:noFill/>
            <a:ln>
              <a:noFill/>
            </a:ln>
          </p:spPr>
          <p:txBody>
            <a:bodyPr spcFirstLastPara="1" wrap="square" lIns="106675" tIns="106675" rIns="106675" bIns="106675" anchor="ctr" anchorCtr="0">
              <a:noAutofit/>
            </a:bodyPr>
            <a:lstStyle/>
            <a:p>
              <a:pPr marL="0" marR="0" lvl="0" indent="0" algn="l" rtl="0">
                <a:lnSpc>
                  <a:spcPct val="90000"/>
                </a:lnSpc>
                <a:spcBef>
                  <a:spcPts val="0"/>
                </a:spcBef>
                <a:spcAft>
                  <a:spcPts val="0"/>
                </a:spcAft>
                <a:buNone/>
              </a:pPr>
              <a:r>
                <a:rPr lang="uk-UA" sz="2800" b="0" i="0" u="none" strike="noStrike" cap="none">
                  <a:solidFill>
                    <a:srgbClr val="002060"/>
                  </a:solidFill>
                  <a:latin typeface="Constantia"/>
                  <a:ea typeface="Constantia"/>
                  <a:cs typeface="Constantia"/>
                  <a:sym typeface="Constantia"/>
                </a:rPr>
                <a:t>- </a:t>
              </a:r>
              <a:r>
                <a:rPr lang="uk-UA" sz="3200" b="0" i="0" u="none" strike="noStrike" cap="none">
                  <a:solidFill>
                    <a:srgbClr val="002060"/>
                  </a:solidFill>
                  <a:latin typeface="Constantia"/>
                  <a:ea typeface="Constantia"/>
                  <a:cs typeface="Constantia"/>
                  <a:sym typeface="Constantia"/>
                </a:rPr>
                <a:t>надання переваги ринковій економічній системі;</a:t>
              </a:r>
              <a:endParaRPr sz="3200" b="0" i="0" u="none" strike="noStrike" cap="none">
                <a:solidFill>
                  <a:srgbClr val="002060"/>
                </a:solidFill>
                <a:latin typeface="Constantia"/>
                <a:ea typeface="Constantia"/>
                <a:cs typeface="Constantia"/>
                <a:sym typeface="Constantia"/>
              </a:endParaRPr>
            </a:p>
          </p:txBody>
        </p:sp>
        <p:sp>
          <p:nvSpPr>
            <p:cNvPr id="263" name="Google Shape;263;p31"/>
            <p:cNvSpPr/>
            <p:nvPr/>
          </p:nvSpPr>
          <p:spPr>
            <a:xfrm>
              <a:off x="0" y="1151574"/>
              <a:ext cx="8363272" cy="114464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1"/>
            <p:cNvSpPr txBox="1"/>
            <p:nvPr/>
          </p:nvSpPr>
          <p:spPr>
            <a:xfrm>
              <a:off x="0" y="1151574"/>
              <a:ext cx="8363272" cy="1144645"/>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 - головною цінністю є свобода;</a:t>
              </a:r>
              <a:endParaRPr sz="3200" b="0" i="0" u="none" strike="noStrike" cap="none">
                <a:solidFill>
                  <a:srgbClr val="002060"/>
                </a:solidFill>
                <a:latin typeface="Constantia"/>
                <a:ea typeface="Constantia"/>
                <a:cs typeface="Constantia"/>
                <a:sym typeface="Constantia"/>
              </a:endParaRPr>
            </a:p>
          </p:txBody>
        </p:sp>
        <p:sp>
          <p:nvSpPr>
            <p:cNvPr id="265" name="Google Shape;265;p31"/>
            <p:cNvSpPr/>
            <p:nvPr/>
          </p:nvSpPr>
          <p:spPr>
            <a:xfrm>
              <a:off x="0" y="2308773"/>
              <a:ext cx="8363272" cy="114464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1"/>
            <p:cNvSpPr txBox="1"/>
            <p:nvPr/>
          </p:nvSpPr>
          <p:spPr>
            <a:xfrm>
              <a:off x="0" y="2308773"/>
              <a:ext cx="8363272" cy="1144645"/>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 обмеження державного втручання в економіку;</a:t>
              </a:r>
              <a:endParaRPr sz="3200" b="0" i="0" u="none" strike="noStrike" cap="none">
                <a:solidFill>
                  <a:srgbClr val="002060"/>
                </a:solidFill>
                <a:latin typeface="Constantia"/>
                <a:ea typeface="Constantia"/>
                <a:cs typeface="Constantia"/>
                <a:sym typeface="Constantia"/>
              </a:endParaRPr>
            </a:p>
          </p:txBody>
        </p:sp>
        <p:sp>
          <p:nvSpPr>
            <p:cNvPr id="267" name="Google Shape;267;p31"/>
            <p:cNvSpPr/>
            <p:nvPr/>
          </p:nvSpPr>
          <p:spPr>
            <a:xfrm>
              <a:off x="0" y="3463045"/>
              <a:ext cx="8363272" cy="1144645"/>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1"/>
            <p:cNvSpPr txBox="1"/>
            <p:nvPr/>
          </p:nvSpPr>
          <p:spPr>
            <a:xfrm>
              <a:off x="0" y="3463045"/>
              <a:ext cx="8363272" cy="1144645"/>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0" i="0" u="none" strike="noStrike" cap="none">
                  <a:solidFill>
                    <a:srgbClr val="002060"/>
                  </a:solidFill>
                  <a:latin typeface="Constantia"/>
                  <a:ea typeface="Constantia"/>
                  <a:cs typeface="Constantia"/>
                  <a:sym typeface="Constantia"/>
                </a:rPr>
                <a:t> - визнання пріоритетності пропозиції; </a:t>
              </a:r>
              <a:endParaRPr sz="3200" b="0" i="0" u="none" strike="noStrike" cap="none">
                <a:solidFill>
                  <a:srgbClr val="002060"/>
                </a:solidFill>
                <a:latin typeface="Constantia"/>
                <a:ea typeface="Constantia"/>
                <a:cs typeface="Constantia"/>
                <a:sym typeface="Constantia"/>
              </a:endParaRPr>
            </a:p>
          </p:txBody>
        </p:sp>
        <p:sp>
          <p:nvSpPr>
            <p:cNvPr id="269" name="Google Shape;269;p31"/>
            <p:cNvSpPr/>
            <p:nvPr/>
          </p:nvSpPr>
          <p:spPr>
            <a:xfrm>
              <a:off x="0" y="4617318"/>
              <a:ext cx="8363272" cy="855061"/>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1"/>
            <p:cNvSpPr txBox="1"/>
            <p:nvPr/>
          </p:nvSpPr>
          <p:spPr>
            <a:xfrm>
              <a:off x="0" y="4617318"/>
              <a:ext cx="8363272" cy="855061"/>
            </a:xfrm>
            <a:prstGeom prst="rect">
              <a:avLst/>
            </a:prstGeom>
            <a:noFill/>
            <a:ln>
              <a:noFill/>
            </a:ln>
          </p:spPr>
          <p:txBody>
            <a:bodyPr spcFirstLastPara="1" wrap="square" lIns="106675" tIns="106675" rIns="106675" bIns="106675" anchor="ctr" anchorCtr="0">
              <a:noAutofit/>
            </a:bodyPr>
            <a:lstStyle/>
            <a:p>
              <a:pPr marL="0" marR="0" lvl="0" indent="0" algn="l" rtl="0">
                <a:lnSpc>
                  <a:spcPct val="90000"/>
                </a:lnSpc>
                <a:spcBef>
                  <a:spcPts val="0"/>
                </a:spcBef>
                <a:spcAft>
                  <a:spcPts val="0"/>
                </a:spcAft>
                <a:buNone/>
              </a:pPr>
              <a:r>
                <a:rPr lang="uk-UA" sz="2800" b="0" i="0" u="none" strike="noStrike" cap="none">
                  <a:solidFill>
                    <a:srgbClr val="002060"/>
                  </a:solidFill>
                  <a:latin typeface="Constantia"/>
                  <a:ea typeface="Constantia"/>
                  <a:cs typeface="Constantia"/>
                  <a:sym typeface="Constantia"/>
                </a:rPr>
                <a:t>Напрями: монетраизм,теорія економіки пропозиції, теорія раціональних очікувань.</a:t>
              </a:r>
              <a:endParaRPr sz="28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body" idx="1"/>
          </p:nvPr>
        </p:nvSpPr>
        <p:spPr>
          <a:xfrm>
            <a:off x="3995936" y="1772816"/>
            <a:ext cx="4690864" cy="4464496"/>
          </a:xfrm>
          <a:prstGeom prst="rect">
            <a:avLst/>
          </a:prstGeom>
          <a:solidFill>
            <a:schemeClr val="lt1"/>
          </a:solidFill>
          <a:ln>
            <a:noFill/>
          </a:ln>
        </p:spPr>
        <p:txBody>
          <a:bodyPr spcFirstLastPara="1" wrap="square" lIns="91425" tIns="45700" rIns="91425" bIns="45700" anchor="t" anchorCtr="0">
            <a:noAutofit/>
          </a:bodyPr>
          <a:lstStyle/>
          <a:p>
            <a:pPr marL="274320" lvl="0" indent="-274320" algn="l" rtl="0">
              <a:spcBef>
                <a:spcPts val="0"/>
              </a:spcBef>
              <a:spcAft>
                <a:spcPts val="0"/>
              </a:spcAft>
              <a:buSzPts val="2516"/>
              <a:buNone/>
            </a:pPr>
            <a:r>
              <a:rPr lang="uk-UA" sz="2960">
                <a:solidFill>
                  <a:srgbClr val="000000"/>
                </a:solidFill>
              </a:rPr>
              <a:t>		</a:t>
            </a:r>
            <a:endParaRPr/>
          </a:p>
          <a:p>
            <a:pPr marL="274320" lvl="0" indent="-274320" algn="ctr" rtl="0">
              <a:spcBef>
                <a:spcPts val="600"/>
              </a:spcBef>
              <a:spcAft>
                <a:spcPts val="0"/>
              </a:spcAft>
              <a:buSzPts val="2516"/>
              <a:buNone/>
            </a:pPr>
            <a:r>
              <a:rPr lang="uk-UA" sz="2960">
                <a:solidFill>
                  <a:srgbClr val="000000"/>
                </a:solidFill>
              </a:rPr>
              <a:t>ЕКОНОМІКА </a:t>
            </a:r>
            <a:endParaRPr/>
          </a:p>
          <a:p>
            <a:pPr marL="274320" lvl="0" indent="-274320" algn="l" rtl="0">
              <a:spcBef>
                <a:spcPts val="600"/>
              </a:spcBef>
              <a:spcAft>
                <a:spcPts val="0"/>
              </a:spcAft>
              <a:buSzPts val="2516"/>
              <a:buNone/>
            </a:pPr>
            <a:r>
              <a:rPr lang="uk-UA" sz="2960">
                <a:solidFill>
                  <a:srgbClr val="000000"/>
                </a:solidFill>
              </a:rPr>
              <a:t>	від грец. «oikos» — дім, домашнє господарство; «nomos» — вчення, закон. </a:t>
            </a:r>
            <a:endParaRPr/>
          </a:p>
          <a:p>
            <a:pPr marL="274320" lvl="0" indent="-274320" algn="l" rtl="0">
              <a:spcBef>
                <a:spcPts val="600"/>
              </a:spcBef>
              <a:spcAft>
                <a:spcPts val="0"/>
              </a:spcAft>
              <a:buSzPts val="2516"/>
              <a:buNone/>
            </a:pPr>
            <a:r>
              <a:rPr lang="uk-UA" sz="2960">
                <a:solidFill>
                  <a:srgbClr val="000000"/>
                </a:solidFill>
              </a:rPr>
              <a:t>	Термін ввів Аристотель  (384-322 до н.е.)   </a:t>
            </a:r>
            <a:endParaRPr sz="2960">
              <a:solidFill>
                <a:srgbClr val="000000"/>
              </a:solidFill>
            </a:endParaRPr>
          </a:p>
        </p:txBody>
      </p:sp>
      <p:sp>
        <p:nvSpPr>
          <p:cNvPr id="101" name="Google Shape;101;p15"/>
          <p:cNvSpPr txBox="1">
            <a:spLocks noGrp="1"/>
          </p:cNvSpPr>
          <p:nvPr>
            <p:ph type="title"/>
          </p:nvPr>
        </p:nvSpPr>
        <p:spPr>
          <a:xfrm>
            <a:off x="457200" y="476672"/>
            <a:ext cx="8229600" cy="1368152"/>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860"/>
              <a:buFont typeface="Constantia"/>
              <a:buNone/>
            </a:pPr>
            <a:r>
              <a:rPr lang="uk-UA" sz="4860">
                <a:solidFill>
                  <a:srgbClr val="002060"/>
                </a:solidFill>
              </a:rPr>
              <a:t>1. </a:t>
            </a:r>
            <a:r>
              <a:rPr lang="uk-UA" sz="3959">
                <a:solidFill>
                  <a:srgbClr val="002060"/>
                </a:solidFill>
              </a:rPr>
              <a:t>Предмет, функції та методи економічної теорії</a:t>
            </a:r>
            <a:endParaRPr sz="3780"/>
          </a:p>
        </p:txBody>
      </p:sp>
      <p:pic>
        <p:nvPicPr>
          <p:cNvPr id="102" name="Google Shape;102;p15" descr="C:\Users\Kosmiy\Desktop\1290780063_aristotel.png"/>
          <p:cNvPicPr preferRelativeResize="0"/>
          <p:nvPr/>
        </p:nvPicPr>
        <p:blipFill rotWithShape="1">
          <a:blip r:embed="rId3">
            <a:alphaModFix/>
          </a:blip>
          <a:srcRect/>
          <a:stretch/>
        </p:blipFill>
        <p:spPr>
          <a:xfrm>
            <a:off x="611560" y="1988840"/>
            <a:ext cx="3229649" cy="432276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grpSp>
        <p:nvGrpSpPr>
          <p:cNvPr id="275" name="Google Shape;275;p32"/>
          <p:cNvGrpSpPr/>
          <p:nvPr/>
        </p:nvGrpSpPr>
        <p:grpSpPr>
          <a:xfrm>
            <a:off x="582930" y="605790"/>
            <a:ext cx="8165534" cy="5631516"/>
            <a:chOff x="0" y="420667"/>
            <a:chExt cx="8291264" cy="5267959"/>
          </a:xfrm>
        </p:grpSpPr>
        <p:sp>
          <p:nvSpPr>
            <p:cNvPr id="276" name="Google Shape;276;p32"/>
            <p:cNvSpPr/>
            <p:nvPr/>
          </p:nvSpPr>
          <p:spPr>
            <a:xfrm>
              <a:off x="0" y="420667"/>
              <a:ext cx="8291264" cy="95940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2"/>
            <p:cNvSpPr txBox="1"/>
            <p:nvPr/>
          </p:nvSpPr>
          <p:spPr>
            <a:xfrm>
              <a:off x="0" y="420667"/>
              <a:ext cx="8291264" cy="959400"/>
            </a:xfrm>
            <a:prstGeom prst="rect">
              <a:avLst/>
            </a:prstGeom>
            <a:noFill/>
            <a:ln>
              <a:noFill/>
            </a:ln>
          </p:spPr>
          <p:txBody>
            <a:bodyPr spcFirstLastPara="1" wrap="square" lIns="152400" tIns="152400" rIns="152400" bIns="152400" anchor="ctr" anchorCtr="0">
              <a:noAutofit/>
            </a:bodyPr>
            <a:lstStyle/>
            <a:p>
              <a:pPr marL="0" marR="0" lvl="0" indent="0" algn="l" rtl="0">
                <a:lnSpc>
                  <a:spcPct val="90000"/>
                </a:lnSpc>
                <a:spcBef>
                  <a:spcPts val="0"/>
                </a:spcBef>
                <a:spcAft>
                  <a:spcPts val="0"/>
                </a:spcAft>
                <a:buNone/>
              </a:pPr>
              <a:r>
                <a:rPr lang="uk-UA" sz="4000" b="0" i="0" u="none" strike="noStrike" cap="none" dirty="0">
                  <a:solidFill>
                    <a:srgbClr val="002060"/>
                  </a:solidFill>
                  <a:latin typeface="Constantia"/>
                  <a:ea typeface="Constantia"/>
                  <a:cs typeface="Constantia"/>
                  <a:sym typeface="Constantia"/>
                </a:rPr>
                <a:t>Неолібералізм (</a:t>
              </a:r>
              <a:r>
                <a:rPr lang="uk-UA" sz="4000" b="0" i="0" u="none" strike="noStrike" cap="none" dirty="0" err="1">
                  <a:solidFill>
                    <a:srgbClr val="002060"/>
                  </a:solidFill>
                  <a:latin typeface="Constantia"/>
                  <a:ea typeface="Constantia"/>
                  <a:cs typeface="Constantia"/>
                  <a:sym typeface="Constantia"/>
                </a:rPr>
                <a:t>Л.Мізес</a:t>
              </a:r>
              <a:r>
                <a:rPr lang="uk-UA" sz="4000" b="0" i="0" u="none" strike="noStrike" cap="none" dirty="0">
                  <a:solidFill>
                    <a:srgbClr val="002060"/>
                  </a:solidFill>
                  <a:latin typeface="Constantia"/>
                  <a:ea typeface="Constantia"/>
                  <a:cs typeface="Constantia"/>
                  <a:sym typeface="Constantia"/>
                </a:rPr>
                <a:t>, </a:t>
              </a:r>
              <a:r>
                <a:rPr lang="uk-UA" sz="4000" b="0" i="0" u="none" strike="noStrike" cap="none" dirty="0" err="1">
                  <a:solidFill>
                    <a:srgbClr val="002060"/>
                  </a:solidFill>
                  <a:latin typeface="Constantia"/>
                  <a:ea typeface="Constantia"/>
                  <a:cs typeface="Constantia"/>
                  <a:sym typeface="Constantia"/>
                </a:rPr>
                <a:t>Ф.Хайєк</a:t>
              </a:r>
              <a:r>
                <a:rPr lang="uk-UA" sz="4000" b="0" i="0" u="none" strike="noStrike" cap="none" dirty="0">
                  <a:solidFill>
                    <a:srgbClr val="002060"/>
                  </a:solidFill>
                  <a:latin typeface="Constantia"/>
                  <a:ea typeface="Constantia"/>
                  <a:cs typeface="Constantia"/>
                  <a:sym typeface="Constantia"/>
                </a:rPr>
                <a:t>)</a:t>
              </a:r>
              <a:endParaRPr sz="4000" b="0" i="0" u="none" strike="noStrike" cap="none" dirty="0">
                <a:solidFill>
                  <a:srgbClr val="002060"/>
                </a:solidFill>
                <a:latin typeface="Constantia"/>
                <a:ea typeface="Constantia"/>
                <a:cs typeface="Constantia"/>
                <a:sym typeface="Constantia"/>
              </a:endParaRPr>
            </a:p>
          </p:txBody>
        </p:sp>
        <p:sp>
          <p:nvSpPr>
            <p:cNvPr id="278" name="Google Shape;278;p32"/>
            <p:cNvSpPr/>
            <p:nvPr/>
          </p:nvSpPr>
          <p:spPr>
            <a:xfrm>
              <a:off x="298402" y="1428772"/>
              <a:ext cx="7838560" cy="972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2"/>
            <p:cNvSpPr txBox="1"/>
            <p:nvPr/>
          </p:nvSpPr>
          <p:spPr>
            <a:xfrm>
              <a:off x="298402" y="1428772"/>
              <a:ext cx="7838560" cy="972900"/>
            </a:xfrm>
            <a:prstGeom prst="rect">
              <a:avLst/>
            </a:prstGeom>
            <a:noFill/>
            <a:ln>
              <a:noFill/>
            </a:ln>
          </p:spPr>
          <p:txBody>
            <a:bodyPr spcFirstLastPara="1" wrap="square" lIns="263225" tIns="50800" rIns="284475" bIns="50800" anchor="t" anchorCtr="0">
              <a:noAutofit/>
            </a:bodyPr>
            <a:lstStyle/>
            <a:p>
              <a:pPr marL="285750" marR="0" lvl="1" indent="-285750" algn="l" rtl="0">
                <a:lnSpc>
                  <a:spcPct val="90000"/>
                </a:lnSpc>
                <a:spcBef>
                  <a:spcPts val="0"/>
                </a:spcBef>
                <a:spcAft>
                  <a:spcPts val="0"/>
                </a:spcAft>
                <a:buClr>
                  <a:srgbClr val="002060"/>
                </a:buClr>
                <a:buSzPts val="3100"/>
                <a:buFont typeface="Constantia"/>
                <a:buChar char="•"/>
              </a:pPr>
              <a:r>
                <a:rPr lang="uk-UA" sz="3100" b="0" i="0" u="none" strike="noStrike" cap="none">
                  <a:solidFill>
                    <a:srgbClr val="002060"/>
                  </a:solidFill>
                  <a:latin typeface="Constantia"/>
                  <a:ea typeface="Constantia"/>
                  <a:cs typeface="Constantia"/>
                  <a:sym typeface="Constantia"/>
                </a:rPr>
                <a:t>Поєднання ідей класичного лібералізму з консерватизмом. </a:t>
              </a:r>
              <a:endParaRPr sz="3100" b="0" i="0" u="none" strike="noStrike" cap="none">
                <a:solidFill>
                  <a:srgbClr val="002060"/>
                </a:solidFill>
                <a:latin typeface="Constantia"/>
                <a:ea typeface="Constantia"/>
                <a:cs typeface="Constantia"/>
                <a:sym typeface="Constantia"/>
              </a:endParaRPr>
            </a:p>
          </p:txBody>
        </p:sp>
        <p:sp>
          <p:nvSpPr>
            <p:cNvPr id="280" name="Google Shape;280;p32"/>
            <p:cNvSpPr/>
            <p:nvPr/>
          </p:nvSpPr>
          <p:spPr>
            <a:xfrm>
              <a:off x="0" y="2364878"/>
              <a:ext cx="8291264" cy="95940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2"/>
            <p:cNvSpPr txBox="1"/>
            <p:nvPr/>
          </p:nvSpPr>
          <p:spPr>
            <a:xfrm>
              <a:off x="0" y="2364878"/>
              <a:ext cx="8291264" cy="959400"/>
            </a:xfrm>
            <a:prstGeom prst="rect">
              <a:avLst/>
            </a:prstGeom>
            <a:noFill/>
            <a:ln>
              <a:noFill/>
            </a:ln>
          </p:spPr>
          <p:txBody>
            <a:bodyPr spcFirstLastPara="1" wrap="square" lIns="152400" tIns="152400" rIns="152400" bIns="152400" anchor="ctr" anchorCtr="0">
              <a:noAutofit/>
            </a:bodyPr>
            <a:lstStyle/>
            <a:p>
              <a:pPr marL="0" marR="0" lvl="0" indent="0" algn="l" rtl="0">
                <a:lnSpc>
                  <a:spcPct val="90000"/>
                </a:lnSpc>
                <a:spcBef>
                  <a:spcPts val="0"/>
                </a:spcBef>
                <a:spcAft>
                  <a:spcPts val="0"/>
                </a:spcAft>
                <a:buNone/>
              </a:pPr>
              <a:r>
                <a:rPr lang="uk-UA" sz="4000" b="0" i="0" u="none" strike="noStrike" cap="none">
                  <a:solidFill>
                    <a:srgbClr val="002060"/>
                  </a:solidFill>
                  <a:latin typeface="Constantia"/>
                  <a:ea typeface="Constantia"/>
                  <a:cs typeface="Constantia"/>
                  <a:sym typeface="Constantia"/>
                </a:rPr>
                <a:t>Інституціоналізм (Т.Веблен)</a:t>
              </a:r>
              <a:endParaRPr sz="4000" b="0" i="0" u="none" strike="noStrike" cap="none">
                <a:solidFill>
                  <a:srgbClr val="002060"/>
                </a:solidFill>
                <a:latin typeface="Constantia"/>
                <a:ea typeface="Constantia"/>
                <a:cs typeface="Constantia"/>
                <a:sym typeface="Constantia"/>
              </a:endParaRPr>
            </a:p>
          </p:txBody>
        </p:sp>
        <p:sp>
          <p:nvSpPr>
            <p:cNvPr id="282" name="Google Shape;282;p32"/>
            <p:cNvSpPr/>
            <p:nvPr/>
          </p:nvSpPr>
          <p:spPr>
            <a:xfrm>
              <a:off x="298361" y="3300985"/>
              <a:ext cx="7859206" cy="2387641"/>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2"/>
            <p:cNvSpPr txBox="1"/>
            <p:nvPr/>
          </p:nvSpPr>
          <p:spPr>
            <a:xfrm>
              <a:off x="298361" y="3300985"/>
              <a:ext cx="7859206" cy="2387641"/>
            </a:xfrm>
            <a:prstGeom prst="rect">
              <a:avLst/>
            </a:prstGeom>
            <a:noFill/>
            <a:ln>
              <a:noFill/>
            </a:ln>
          </p:spPr>
          <p:txBody>
            <a:bodyPr spcFirstLastPara="1" wrap="square" lIns="263225" tIns="50800" rIns="284475" bIns="50800" anchor="t" anchorCtr="0">
              <a:noAutofit/>
            </a:bodyPr>
            <a:lstStyle/>
            <a:p>
              <a:pPr marL="285750" marR="0" lvl="1" indent="-285750" algn="l" rtl="0">
                <a:lnSpc>
                  <a:spcPct val="90000"/>
                </a:lnSpc>
                <a:spcBef>
                  <a:spcPts val="0"/>
                </a:spcBef>
                <a:spcAft>
                  <a:spcPts val="0"/>
                </a:spcAft>
                <a:buClr>
                  <a:srgbClr val="002060"/>
                </a:buClr>
                <a:buSzPts val="3100"/>
                <a:buFont typeface="Constantia"/>
                <a:buChar char="•"/>
              </a:pPr>
              <a:r>
                <a:rPr lang="uk-UA" sz="3100" b="0" i="0" u="none" strike="noStrike" cap="none">
                  <a:solidFill>
                    <a:srgbClr val="002060"/>
                  </a:solidFill>
                  <a:latin typeface="Constantia"/>
                  <a:ea typeface="Constantia"/>
                  <a:cs typeface="Constantia"/>
                  <a:sym typeface="Constantia"/>
                </a:rPr>
                <a:t>Основна категорія – інститут;</a:t>
              </a:r>
              <a:endParaRPr sz="3100" b="0" i="0" u="none" strike="noStrike" cap="none">
                <a:solidFill>
                  <a:srgbClr val="002060"/>
                </a:solidFill>
                <a:latin typeface="Constantia"/>
                <a:ea typeface="Constantia"/>
                <a:cs typeface="Constantia"/>
                <a:sym typeface="Constantia"/>
              </a:endParaRPr>
            </a:p>
            <a:p>
              <a:pPr marL="285750" marR="0" lvl="1" indent="-285750" algn="l" rtl="0">
                <a:lnSpc>
                  <a:spcPct val="90000"/>
                </a:lnSpc>
                <a:spcBef>
                  <a:spcPts val="620"/>
                </a:spcBef>
                <a:spcAft>
                  <a:spcPts val="0"/>
                </a:spcAft>
                <a:buClr>
                  <a:srgbClr val="002060"/>
                </a:buClr>
                <a:buSzPts val="3100"/>
                <a:buFont typeface="Constantia"/>
                <a:buChar char="•"/>
              </a:pPr>
              <a:r>
                <a:rPr lang="uk-UA" sz="3100" b="0" i="0" u="none" strike="noStrike" cap="none">
                  <a:solidFill>
                    <a:srgbClr val="002060"/>
                  </a:solidFill>
                  <a:latin typeface="Constantia"/>
                  <a:ea typeface="Constantia"/>
                  <a:cs typeface="Constantia"/>
                  <a:sym typeface="Constantia"/>
                </a:rPr>
                <a:t>Технократичний детермінізм;</a:t>
              </a:r>
              <a:endParaRPr sz="3100" b="0" i="0" u="none" strike="noStrike" cap="none">
                <a:solidFill>
                  <a:srgbClr val="002060"/>
                </a:solidFill>
                <a:latin typeface="Constantia"/>
                <a:ea typeface="Constantia"/>
                <a:cs typeface="Constantia"/>
                <a:sym typeface="Constantia"/>
              </a:endParaRPr>
            </a:p>
            <a:p>
              <a:pPr marL="285750" marR="0" lvl="1" indent="-285750" algn="l" rtl="0">
                <a:lnSpc>
                  <a:spcPct val="90000"/>
                </a:lnSpc>
                <a:spcBef>
                  <a:spcPts val="620"/>
                </a:spcBef>
                <a:spcAft>
                  <a:spcPts val="0"/>
                </a:spcAft>
                <a:buClr>
                  <a:srgbClr val="002060"/>
                </a:buClr>
                <a:buSzPts val="3100"/>
                <a:buFont typeface="Constantia"/>
                <a:buChar char="•"/>
              </a:pPr>
              <a:r>
                <a:rPr lang="uk-UA" sz="3100" b="0" i="0" u="none" strike="noStrike" cap="none">
                  <a:solidFill>
                    <a:srgbClr val="002060"/>
                  </a:solidFill>
                  <a:latin typeface="Constantia"/>
                  <a:ea typeface="Constantia"/>
                  <a:cs typeface="Constantia"/>
                  <a:sym typeface="Constantia"/>
                </a:rPr>
                <a:t>Інтеграція економічних та соціологічних досліджень.</a:t>
              </a:r>
              <a:endParaRPr sz="31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015" y="227866"/>
            <a:ext cx="8710247" cy="3793150"/>
          </a:xfrm>
        </p:spPr>
        <p:txBody>
          <a:bodyPr/>
          <a:lstStyle/>
          <a:p>
            <a:r>
              <a:rPr lang="uk-UA" sz="2000" b="1" dirty="0" smtClean="0">
                <a:solidFill>
                  <a:srgbClr val="002060"/>
                </a:solidFill>
              </a:rPr>
              <a:t>Внесок українських вчених </a:t>
            </a:r>
            <a:r>
              <a:rPr lang="ru-RU" sz="2000" dirty="0" smtClean="0"/>
              <a:t/>
            </a:r>
            <a:br>
              <a:rPr lang="ru-RU" sz="2000" dirty="0" smtClean="0"/>
            </a:br>
            <a:r>
              <a:rPr lang="uk-UA" sz="1600" dirty="0" smtClean="0">
                <a:solidFill>
                  <a:schemeClr val="bg1">
                    <a:lumMod val="10000"/>
                  </a:schemeClr>
                </a:solidFill>
              </a:rPr>
              <a:t>Тихон Федорович Степанов (1795-1847) - професор політичної економії Харківського університету. Він одним із перших розробив курс політичної економії російською мовою. Степанов аналізує такі питання, як предмет політичної економії, суть і джерела багатства, продуктивні й непродуктивні класи, продуктивна й непродуктивна праця, суспільний поділ праці, цінність, капітал, заробітна плата, прибуток, процент, кредит, національний дохід тощо. Він визначає такі категорії, як цінність, багатство. Під капіталом Степанов фактично розуміє засоби виробництва. </a:t>
            </a:r>
            <a:br>
              <a:rPr lang="uk-UA" sz="1600" dirty="0" smtClean="0">
                <a:solidFill>
                  <a:schemeClr val="bg1">
                    <a:lumMod val="10000"/>
                  </a:schemeClr>
                </a:solidFill>
              </a:rPr>
            </a:br>
            <a:r>
              <a:rPr lang="uk-UA" sz="1600" dirty="0" smtClean="0">
                <a:solidFill>
                  <a:schemeClr val="bg1">
                    <a:lumMod val="10000"/>
                  </a:schemeClr>
                </a:solidFill>
              </a:rPr>
              <a:t>Прихильником класичної політичної економії був також професор Київського університету І.В. Вернадський (1821-1884). У своїх працях головну увагу він приділяє критиці кріпосництва і всіх добуржуазних форм виробництва. Після реформи він захищає буржуазні відносини, стає прихильником великого виробництва і великого капіталу, які уможливлюють науково-технічний прогрес. Як прихильник класичної школи в політичній економії, Вернадський заперечував втручання держави в економічне життя. </a:t>
            </a:r>
            <a:endParaRPr lang="uk-UA" sz="1600" dirty="0">
              <a:solidFill>
                <a:schemeClr val="bg1">
                  <a:lumMod val="1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7018" y="4065560"/>
            <a:ext cx="1560635" cy="2200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1303" y="4065559"/>
            <a:ext cx="1585942" cy="2200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9601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93077"/>
            <a:ext cx="8557846" cy="4408811"/>
          </a:xfrm>
        </p:spPr>
        <p:txBody>
          <a:bodyPr/>
          <a:lstStyle/>
          <a:p>
            <a:r>
              <a:rPr lang="uk-UA" sz="1600" dirty="0" smtClean="0">
                <a:solidFill>
                  <a:schemeClr val="bg1">
                    <a:lumMod val="10000"/>
                  </a:schemeClr>
                </a:solidFill>
              </a:rPr>
              <a:t>Професор Харківського університету Григорій </a:t>
            </a:r>
            <a:r>
              <a:rPr lang="uk-UA" sz="1600" dirty="0" err="1" smtClean="0">
                <a:solidFill>
                  <a:schemeClr val="bg1">
                    <a:lumMod val="10000"/>
                  </a:schemeClr>
                </a:solidFill>
              </a:rPr>
              <a:t>Цехановецький</a:t>
            </a:r>
            <a:r>
              <a:rPr lang="uk-UA" sz="1600" dirty="0" smtClean="0">
                <a:solidFill>
                  <a:schemeClr val="bg1">
                    <a:lumMod val="10000"/>
                  </a:schemeClr>
                </a:solidFill>
              </a:rPr>
              <a:t> дотримувався засад класичної політичної економії. Він вважав основною сферою дослідження політичної економії обмін, через який здійснюється розподіл. Він писав, що за умов вільного обміну цінність прагне до рівноваги з працею, за браком такого обміну вона ґрунтується, головним чином, на корисності. </a:t>
            </a:r>
            <a:br>
              <a:rPr lang="uk-UA" sz="1600" dirty="0" smtClean="0">
                <a:solidFill>
                  <a:schemeClr val="bg1">
                    <a:lumMod val="10000"/>
                  </a:schemeClr>
                </a:solidFill>
              </a:rPr>
            </a:br>
            <a:r>
              <a:rPr lang="uk-UA" sz="1600" dirty="0" smtClean="0">
                <a:solidFill>
                  <a:schemeClr val="bg1">
                    <a:lumMod val="10000"/>
                  </a:schemeClr>
                </a:solidFill>
              </a:rPr>
              <a:t>Михайло Іванович </a:t>
            </a:r>
            <a:r>
              <a:rPr lang="uk-UA" sz="1600" dirty="0" err="1" smtClean="0">
                <a:solidFill>
                  <a:schemeClr val="bg1">
                    <a:lumMod val="10000"/>
                  </a:schemeClr>
                </a:solidFill>
              </a:rPr>
              <a:t>Туган</a:t>
            </a:r>
            <a:r>
              <a:rPr lang="uk-UA" sz="1600" dirty="0" smtClean="0">
                <a:solidFill>
                  <a:schemeClr val="bg1">
                    <a:lumMod val="10000"/>
                  </a:schemeClr>
                </a:solidFill>
              </a:rPr>
              <a:t>-Барановський (1865-1919) - вчений зі світовим ім'ям, який зробив значний внесок у розвиток багатьох теоретичних проблем економіки. </a:t>
            </a:r>
            <a:r>
              <a:rPr lang="uk-UA" sz="1600" dirty="0" err="1" smtClean="0">
                <a:solidFill>
                  <a:schemeClr val="bg1">
                    <a:lumMod val="10000"/>
                  </a:schemeClr>
                </a:solidFill>
              </a:rPr>
              <a:t>Туган</a:t>
            </a:r>
            <a:r>
              <a:rPr lang="uk-UA" sz="1600" dirty="0" smtClean="0">
                <a:solidFill>
                  <a:schemeClr val="bg1">
                    <a:lumMod val="10000"/>
                  </a:schemeClr>
                </a:solidFill>
              </a:rPr>
              <a:t>-Барановський став першовідкривачем сучасної інвестиційної теорії циклів. Ця теорія справила величезний вплив на розвиток політичної економії. Загальновизнаним у світовій економічній літературі є внесок </a:t>
            </a:r>
            <a:r>
              <a:rPr lang="uk-UA" sz="1600" dirty="0" err="1" smtClean="0">
                <a:solidFill>
                  <a:schemeClr val="bg1">
                    <a:lumMod val="10000"/>
                  </a:schemeClr>
                </a:solidFill>
              </a:rPr>
              <a:t>Туган</a:t>
            </a:r>
            <a:r>
              <a:rPr lang="uk-UA" sz="1600" dirty="0" smtClean="0">
                <a:solidFill>
                  <a:schemeClr val="bg1">
                    <a:lumMod val="10000"/>
                  </a:schemeClr>
                </a:solidFill>
              </a:rPr>
              <a:t>-Барановського в розроблення таких проблем, як теорія розподілу, теорія кооперації, теорія соціалізму та ін.</a:t>
            </a:r>
            <a:r>
              <a:rPr lang="ru-RU" sz="1600" dirty="0"/>
              <a:t> </a:t>
            </a:r>
            <a:r>
              <a:rPr lang="ru-RU" sz="1600" dirty="0" smtClean="0"/>
              <a:t/>
            </a:r>
            <a:br>
              <a:rPr lang="ru-RU" sz="1600" dirty="0" smtClean="0"/>
            </a:br>
            <a:r>
              <a:rPr lang="uk-UA" sz="1600" dirty="0" smtClean="0">
                <a:solidFill>
                  <a:schemeClr val="bg1">
                    <a:lumMod val="10000"/>
                  </a:schemeClr>
                </a:solidFill>
              </a:rPr>
              <a:t>Видатним економістом-математиком, доробок якого справив величезний вплив на розвиток сучасних економіко-математичних досліджень, був Євген </a:t>
            </a:r>
            <a:r>
              <a:rPr lang="uk-UA" sz="1600" dirty="0" err="1" smtClean="0">
                <a:solidFill>
                  <a:schemeClr val="bg1">
                    <a:lumMod val="10000"/>
                  </a:schemeClr>
                </a:solidFill>
              </a:rPr>
              <a:t>Слуцький</a:t>
            </a:r>
            <a:r>
              <a:rPr lang="uk-UA" sz="1600" dirty="0" smtClean="0">
                <a:solidFill>
                  <a:schemeClr val="bg1">
                    <a:lumMod val="10000"/>
                  </a:schemeClr>
                </a:solidFill>
              </a:rPr>
              <a:t> (1880- 1948). Він написав низку праць у галузі математичних і математико-статистичних досліджень. </a:t>
            </a:r>
            <a:r>
              <a:rPr lang="uk-UA" sz="1600" dirty="0" err="1" smtClean="0">
                <a:solidFill>
                  <a:schemeClr val="bg1">
                    <a:lumMod val="10000"/>
                  </a:schemeClr>
                </a:solidFill>
              </a:rPr>
              <a:t>Слуцький</a:t>
            </a:r>
            <a:r>
              <a:rPr lang="uk-UA" sz="1600" dirty="0" smtClean="0">
                <a:solidFill>
                  <a:schemeClr val="bg1">
                    <a:lumMod val="10000"/>
                  </a:schemeClr>
                </a:solidFill>
              </a:rPr>
              <a:t> уперше в економічній літературі поставив питання про необхідність формування особливої науки - праксеології, яка б розробляла принципи раціональної поведінки людей за різних умов. Ідеї </a:t>
            </a:r>
            <a:r>
              <a:rPr lang="uk-UA" sz="1600" dirty="0" err="1" smtClean="0">
                <a:solidFill>
                  <a:schemeClr val="bg1">
                    <a:lumMod val="10000"/>
                  </a:schemeClr>
                </a:solidFill>
              </a:rPr>
              <a:t>Слуцького</a:t>
            </a:r>
            <a:r>
              <a:rPr lang="uk-UA" sz="1600" dirty="0" smtClean="0">
                <a:solidFill>
                  <a:schemeClr val="bg1">
                    <a:lumMod val="10000"/>
                  </a:schemeClr>
                </a:solidFill>
              </a:rPr>
              <a:t> широко використано в працях зарубіжних економістів </a:t>
            </a:r>
            <a:r>
              <a:rPr lang="ru-RU" sz="1600" dirty="0" smtClean="0">
                <a:solidFill>
                  <a:schemeClr val="bg1">
                    <a:lumMod val="10000"/>
                  </a:schemeClr>
                </a:solidFill>
              </a:rPr>
              <a:t>Р</a:t>
            </a:r>
            <a:r>
              <a:rPr lang="ru-RU" sz="1600" dirty="0">
                <a:solidFill>
                  <a:schemeClr val="bg1">
                    <a:lumMod val="10000"/>
                  </a:schemeClr>
                </a:solidFill>
              </a:rPr>
              <a:t>. Аллена, Дж. </a:t>
            </a:r>
            <a:r>
              <a:rPr lang="ru-RU" sz="1600" dirty="0" err="1">
                <a:solidFill>
                  <a:schemeClr val="bg1">
                    <a:lumMod val="10000"/>
                  </a:schemeClr>
                </a:solidFill>
              </a:rPr>
              <a:t>Хікса</a:t>
            </a:r>
            <a:r>
              <a:rPr lang="ru-RU" sz="1600" dirty="0">
                <a:solidFill>
                  <a:schemeClr val="bg1">
                    <a:lumMod val="10000"/>
                  </a:schemeClr>
                </a:solidFill>
              </a:rPr>
              <a:t>, К. </a:t>
            </a:r>
            <a:r>
              <a:rPr lang="ru-RU" sz="1600" dirty="0" err="1">
                <a:solidFill>
                  <a:schemeClr val="bg1">
                    <a:lumMod val="10000"/>
                  </a:schemeClr>
                </a:solidFill>
              </a:rPr>
              <a:t>Ерроу</a:t>
            </a:r>
            <a:r>
              <a:rPr lang="ru-RU" sz="1600" dirty="0">
                <a:solidFill>
                  <a:schemeClr val="bg1">
                    <a:lumMod val="10000"/>
                  </a:schemeClr>
                </a:solidFill>
              </a:rPr>
              <a:t>, Ж. </a:t>
            </a:r>
            <a:r>
              <a:rPr lang="ru-RU" sz="1600" dirty="0" err="1">
                <a:solidFill>
                  <a:schemeClr val="bg1">
                    <a:lumMod val="10000"/>
                  </a:schemeClr>
                </a:solidFill>
              </a:rPr>
              <a:t>Дебре</a:t>
            </a:r>
            <a:r>
              <a:rPr lang="ru-RU" sz="1600" dirty="0">
                <a:solidFill>
                  <a:schemeClr val="bg1">
                    <a:lumMod val="10000"/>
                  </a:schemeClr>
                </a:solidFill>
              </a:rPr>
              <a:t> та </a:t>
            </a:r>
            <a:r>
              <a:rPr lang="ru-RU" sz="1600" dirty="0" err="1">
                <a:solidFill>
                  <a:schemeClr val="bg1">
                    <a:lumMod val="10000"/>
                  </a:schemeClr>
                </a:solidFill>
              </a:rPr>
              <a:t>ін</a:t>
            </a:r>
            <a:r>
              <a:rPr lang="ru-RU" sz="1600" dirty="0">
                <a:solidFill>
                  <a:schemeClr val="bg1">
                    <a:lumMod val="10000"/>
                  </a:schemeClr>
                </a:solidFill>
              </a:rPr>
              <a:t>. </a:t>
            </a:r>
            <a:r>
              <a:rPr lang="uk-UA" sz="1600" dirty="0" smtClean="0">
                <a:solidFill>
                  <a:schemeClr val="bg1">
                    <a:lumMod val="10000"/>
                  </a:schemeClr>
                </a:solidFill>
              </a:rPr>
              <a:t> </a:t>
            </a:r>
            <a:endParaRPr lang="uk-UA" sz="1600" dirty="0">
              <a:solidFill>
                <a:schemeClr val="bg1">
                  <a:lumMod val="1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2645" y="4665729"/>
            <a:ext cx="1444869" cy="1957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4493" y="4701887"/>
            <a:ext cx="1414112" cy="1885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509" y="4665729"/>
            <a:ext cx="1434721" cy="1957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27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3"/>
          <p:cNvSpPr txBox="1">
            <a:spLocks noGrp="1"/>
          </p:cNvSpPr>
          <p:nvPr>
            <p:ph type="body" idx="1"/>
          </p:nvPr>
        </p:nvSpPr>
        <p:spPr>
          <a:xfrm>
            <a:off x="457200" y="1524000"/>
            <a:ext cx="8229600" cy="4572000"/>
          </a:xfrm>
          <a:prstGeom prst="rect">
            <a:avLst/>
          </a:prstGeom>
          <a:solidFill>
            <a:schemeClr val="lt1"/>
          </a:solidFill>
          <a:ln>
            <a:noFill/>
          </a:ln>
        </p:spPr>
        <p:txBody>
          <a:bodyPr spcFirstLastPara="1" wrap="square" lIns="91425" tIns="45700" rIns="91425" bIns="45700" anchor="t" anchorCtr="0">
            <a:noAutofit/>
          </a:bodyPr>
          <a:lstStyle/>
          <a:p>
            <a:pPr marL="274320" lvl="0" indent="-274320" algn="l" rtl="0">
              <a:spcBef>
                <a:spcPts val="0"/>
              </a:spcBef>
              <a:spcAft>
                <a:spcPts val="0"/>
              </a:spcAft>
              <a:buSzPts val="2210"/>
              <a:buNone/>
            </a:pPr>
            <a:r>
              <a:rPr lang="uk-UA" b="1" dirty="0">
                <a:solidFill>
                  <a:srgbClr val="002060"/>
                </a:solidFill>
              </a:rPr>
              <a:t>		</a:t>
            </a:r>
            <a:endParaRPr sz="3200" b="1" dirty="0">
              <a:solidFill>
                <a:srgbClr val="002060"/>
              </a:solidFill>
            </a:endParaRPr>
          </a:p>
          <a:p>
            <a:pPr marL="274320" lvl="0" indent="-274320" algn="l" rtl="0">
              <a:spcBef>
                <a:spcPts val="600"/>
              </a:spcBef>
              <a:spcAft>
                <a:spcPts val="0"/>
              </a:spcAft>
              <a:buSzPts val="2720"/>
              <a:buNone/>
            </a:pPr>
            <a:r>
              <a:rPr lang="uk-UA" sz="3200" b="1" dirty="0">
                <a:solidFill>
                  <a:srgbClr val="002060"/>
                </a:solidFill>
              </a:rPr>
              <a:t>		Економічні закони</a:t>
            </a:r>
            <a:r>
              <a:rPr lang="uk-UA" sz="3200" dirty="0">
                <a:solidFill>
                  <a:srgbClr val="002060"/>
                </a:solidFill>
              </a:rPr>
              <a:t> – це суттєві, стійкі, причинно-наслідкові зв’язки як в середині виробничих відносин, економічних процесів і явищ, так і між ними</a:t>
            </a:r>
            <a:r>
              <a:rPr lang="uk-UA" dirty="0">
                <a:solidFill>
                  <a:srgbClr val="002060"/>
                </a:solidFill>
              </a:rPr>
              <a:t>.</a:t>
            </a:r>
            <a:endParaRPr dirty="0"/>
          </a:p>
          <a:p>
            <a:pPr marL="274320" lvl="0" indent="-133985" algn="l" rtl="0">
              <a:spcBef>
                <a:spcPts val="600"/>
              </a:spcBef>
              <a:spcAft>
                <a:spcPts val="0"/>
              </a:spcAft>
              <a:buSzPts val="2210"/>
              <a:buNone/>
            </a:pPr>
            <a:endParaRPr dirty="0"/>
          </a:p>
        </p:txBody>
      </p:sp>
      <p:sp>
        <p:nvSpPr>
          <p:cNvPr id="289" name="Google Shape;289;p33"/>
          <p:cNvSpPr txBox="1">
            <a:spLocks noGrp="1"/>
          </p:cNvSpPr>
          <p:nvPr>
            <p:ph type="title"/>
          </p:nvPr>
        </p:nvSpPr>
        <p:spPr>
          <a:xfrm>
            <a:off x="457200" y="152400"/>
            <a:ext cx="8229600" cy="1476400"/>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b="1" dirty="0">
                <a:solidFill>
                  <a:srgbClr val="002060"/>
                </a:solidFill>
              </a:rPr>
              <a:t> 3. Економічні категорії, закони та принципи</a:t>
            </a:r>
            <a:endParaRPr dirty="0">
              <a:solidFill>
                <a:srgbClr val="002060"/>
              </a:solidFill>
            </a:endParaRPr>
          </a:p>
        </p:txBody>
      </p:sp>
    </p:spTree>
    <p:extLst>
      <p:ext uri="{BB962C8B-B14F-4D97-AF65-F5344CB8AC3E}">
        <p14:creationId xmlns:p14="http://schemas.microsoft.com/office/powerpoint/2010/main" val="3791019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grpSp>
        <p:nvGrpSpPr>
          <p:cNvPr id="294" name="Google Shape;294;p34"/>
          <p:cNvGrpSpPr/>
          <p:nvPr/>
        </p:nvGrpSpPr>
        <p:grpSpPr>
          <a:xfrm>
            <a:off x="385142" y="404664"/>
            <a:ext cx="8298747" cy="5973465"/>
            <a:chOff x="7952" y="0"/>
            <a:chExt cx="8298747" cy="5973465"/>
          </a:xfrm>
        </p:grpSpPr>
        <p:sp>
          <p:nvSpPr>
            <p:cNvPr id="295" name="Google Shape;295;p34"/>
            <p:cNvSpPr/>
            <p:nvPr/>
          </p:nvSpPr>
          <p:spPr>
            <a:xfrm rot="5400000">
              <a:off x="3990768" y="-1047580"/>
              <a:ext cx="3108899" cy="5204059"/>
            </a:xfrm>
            <a:prstGeom prst="round2SameRect">
              <a:avLst>
                <a:gd name="adj1" fmla="val 16667"/>
                <a:gd name="adj2" fmla="val 0"/>
              </a:avLst>
            </a:prstGeom>
            <a:solidFill>
              <a:srgbClr val="EFCECA">
                <a:alpha val="89803"/>
              </a:srgbClr>
            </a:solidFill>
            <a:ln w="38100" cap="flat" cmpd="sng">
              <a:solidFill>
                <a:srgbClr val="EFCECA">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4"/>
            <p:cNvSpPr txBox="1"/>
            <p:nvPr/>
          </p:nvSpPr>
          <p:spPr>
            <a:xfrm>
              <a:off x="2783734" y="54252"/>
              <a:ext cx="5522965" cy="3036235"/>
            </a:xfrm>
            <a:prstGeom prst="rect">
              <a:avLst/>
            </a:prstGeom>
            <a:noFill/>
            <a:ln>
              <a:noFill/>
            </a:ln>
          </p:spPr>
          <p:txBody>
            <a:bodyPr spcFirstLastPara="1" wrap="square" lIns="247650" tIns="123825" rIns="247650" bIns="123825" anchor="ctr" anchorCtr="0">
              <a:noAutofit/>
            </a:bodyPr>
            <a:lstStyle/>
            <a:p>
              <a:pPr marL="285750" marR="0" lvl="1" indent="-285750" algn="l" rtl="0">
                <a:lnSpc>
                  <a:spcPct val="90000"/>
                </a:lnSpc>
                <a:spcBef>
                  <a:spcPts val="0"/>
                </a:spcBef>
                <a:spcAft>
                  <a:spcPts val="0"/>
                </a:spcAft>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Діють і в межах , і поза межами суспільства;</a:t>
              </a:r>
              <a:endParaRPr sz="2800" b="0" i="0" u="none" strike="noStrike" cap="none" dirty="0">
                <a:solidFill>
                  <a:srgbClr val="002060"/>
                </a:solidFill>
                <a:latin typeface="Constantia"/>
                <a:ea typeface="Constantia"/>
                <a:cs typeface="Constantia"/>
                <a:sym typeface="Constantia"/>
              </a:endParaRPr>
            </a:p>
            <a:p>
              <a:pPr marL="285750" marR="0" lvl="1" indent="-285750" algn="l" rtl="0">
                <a:lnSpc>
                  <a:spcPct val="90000"/>
                </a:lnSpc>
                <a:spcBef>
                  <a:spcPts val="420"/>
                </a:spcBef>
                <a:spcAft>
                  <a:spcPts val="0"/>
                </a:spcAft>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Діють завжди і постійно;</a:t>
              </a:r>
              <a:endParaRPr sz="2800" b="0" i="0" u="none" strike="noStrike" cap="none" dirty="0">
                <a:solidFill>
                  <a:srgbClr val="002060"/>
                </a:solidFill>
                <a:latin typeface="Constantia"/>
                <a:ea typeface="Constantia"/>
                <a:cs typeface="Constantia"/>
                <a:sym typeface="Constantia"/>
              </a:endParaRPr>
            </a:p>
            <a:p>
              <a:pPr marL="285750" marR="0" lvl="1" indent="-285750" algn="l" rtl="0">
                <a:lnSpc>
                  <a:spcPct val="90000"/>
                </a:lnSpc>
                <a:spcBef>
                  <a:spcPts val="420"/>
                </a:spcBef>
                <a:spcAft>
                  <a:spcPts val="0"/>
                </a:spcAft>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Їх відкриття не супроводжується соціально-економічним суперечностями</a:t>
              </a:r>
              <a:endParaRPr sz="2800" b="0" i="0" u="none" strike="noStrike" cap="none" dirty="0">
                <a:solidFill>
                  <a:srgbClr val="002060"/>
                </a:solidFill>
                <a:latin typeface="Constantia"/>
                <a:ea typeface="Constantia"/>
                <a:cs typeface="Constantia"/>
                <a:sym typeface="Constantia"/>
              </a:endParaRPr>
            </a:p>
          </p:txBody>
        </p:sp>
        <p:sp>
          <p:nvSpPr>
            <p:cNvPr id="297" name="Google Shape;297;p34"/>
            <p:cNvSpPr/>
            <p:nvPr/>
          </p:nvSpPr>
          <p:spPr>
            <a:xfrm>
              <a:off x="7952" y="3198"/>
              <a:ext cx="2927283" cy="3111360"/>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4"/>
            <p:cNvSpPr txBox="1"/>
            <p:nvPr/>
          </p:nvSpPr>
          <p:spPr>
            <a:xfrm>
              <a:off x="7952" y="3198"/>
              <a:ext cx="2927283" cy="3111360"/>
            </a:xfrm>
            <a:prstGeom prst="rect">
              <a:avLst/>
            </a:prstGeom>
            <a:noFill/>
            <a:ln>
              <a:noFill/>
            </a:ln>
          </p:spPr>
          <p:txBody>
            <a:bodyPr spcFirstLastPara="1" wrap="square" lIns="137150" tIns="68575" rIns="137150" bIns="68575" anchor="ctr" anchorCtr="0">
              <a:noAutofit/>
            </a:bodyPr>
            <a:lstStyle/>
            <a:p>
              <a:pPr marL="0" marR="0" lvl="0" indent="0" algn="ctr" rtl="0">
                <a:lnSpc>
                  <a:spcPct val="90000"/>
                </a:lnSpc>
                <a:spcBef>
                  <a:spcPts val="0"/>
                </a:spcBef>
                <a:spcAft>
                  <a:spcPts val="0"/>
                </a:spcAft>
                <a:buNone/>
              </a:pPr>
              <a:r>
                <a:rPr lang="uk-UA" sz="3600" b="0" i="0" u="none" strike="noStrike" cap="none">
                  <a:solidFill>
                    <a:srgbClr val="002060"/>
                  </a:solidFill>
                  <a:latin typeface="Constantia"/>
                  <a:ea typeface="Constantia"/>
                  <a:cs typeface="Constantia"/>
                  <a:sym typeface="Constantia"/>
                </a:rPr>
                <a:t>Закони природи</a:t>
              </a:r>
              <a:endParaRPr sz="3600" b="0" i="0" u="none" strike="noStrike" cap="none">
                <a:solidFill>
                  <a:srgbClr val="002060"/>
                </a:solidFill>
                <a:latin typeface="Constantia"/>
                <a:ea typeface="Constantia"/>
                <a:cs typeface="Constantia"/>
                <a:sym typeface="Constantia"/>
              </a:endParaRPr>
            </a:p>
          </p:txBody>
        </p:sp>
        <p:sp>
          <p:nvSpPr>
            <p:cNvPr id="299" name="Google Shape;299;p34"/>
            <p:cNvSpPr/>
            <p:nvPr/>
          </p:nvSpPr>
          <p:spPr>
            <a:xfrm rot="5400000">
              <a:off x="4221290" y="2047509"/>
              <a:ext cx="2645627" cy="5206285"/>
            </a:xfrm>
            <a:prstGeom prst="round2SameRect">
              <a:avLst>
                <a:gd name="adj1" fmla="val 16667"/>
                <a:gd name="adj2" fmla="val 0"/>
              </a:avLst>
            </a:prstGeom>
            <a:solidFill>
              <a:srgbClr val="EFCECA">
                <a:alpha val="89803"/>
              </a:srgbClr>
            </a:solidFill>
            <a:ln w="38100" cap="flat" cmpd="sng">
              <a:solidFill>
                <a:srgbClr val="EFCECA">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4"/>
            <p:cNvSpPr txBox="1"/>
            <p:nvPr/>
          </p:nvSpPr>
          <p:spPr>
            <a:xfrm>
              <a:off x="2943189" y="3504396"/>
              <a:ext cx="4920652" cy="2308860"/>
            </a:xfrm>
            <a:prstGeom prst="rect">
              <a:avLst/>
            </a:prstGeom>
            <a:noFill/>
            <a:ln>
              <a:noFill/>
            </a:ln>
          </p:spPr>
          <p:txBody>
            <a:bodyPr spcFirstLastPara="1" wrap="square" lIns="247650" tIns="123825" rIns="247650" bIns="123825" anchor="ctr" anchorCtr="0">
              <a:noAutofit/>
            </a:bodyPr>
            <a:lstStyle/>
            <a:p>
              <a:pPr marL="285750" marR="0" lvl="1" indent="-285750" algn="l" rtl="0">
                <a:lnSpc>
                  <a:spcPct val="90000"/>
                </a:lnSpc>
                <a:spcBef>
                  <a:spcPts val="0"/>
                </a:spcBef>
                <a:spcAft>
                  <a:spcPts val="0"/>
                </a:spcAft>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Не існують поза суспільством;</a:t>
              </a:r>
              <a:endParaRPr sz="2800" b="0" i="0" u="none" strike="noStrike" cap="none" dirty="0">
                <a:solidFill>
                  <a:srgbClr val="002060"/>
                </a:solidFill>
                <a:latin typeface="Constantia"/>
                <a:ea typeface="Constantia"/>
                <a:cs typeface="Constantia"/>
                <a:sym typeface="Constantia"/>
              </a:endParaRPr>
            </a:p>
            <a:p>
              <a:pPr marL="285750" indent="-285750">
                <a:lnSpc>
                  <a:spcPct val="90000"/>
                </a:lnSpc>
                <a:spcBef>
                  <a:spcPts val="420"/>
                </a:spcBef>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Історично минущі;</a:t>
              </a:r>
              <a:endParaRPr sz="2800" b="0" i="0" u="none" strike="noStrike" cap="none" dirty="0">
                <a:solidFill>
                  <a:srgbClr val="002060"/>
                </a:solidFill>
                <a:latin typeface="Constantia"/>
                <a:ea typeface="Constantia"/>
                <a:cs typeface="Constantia"/>
                <a:sym typeface="Constantia"/>
              </a:endParaRPr>
            </a:p>
            <a:p>
              <a:pPr marL="285750" marR="0" lvl="1" indent="-285750" algn="l" rtl="0">
                <a:lnSpc>
                  <a:spcPct val="90000"/>
                </a:lnSpc>
                <a:spcBef>
                  <a:spcPts val="420"/>
                </a:spcBef>
                <a:spcAft>
                  <a:spcPts val="0"/>
                </a:spcAft>
                <a:buClr>
                  <a:srgbClr val="002060"/>
                </a:buClr>
                <a:buSzPts val="2800"/>
                <a:buFont typeface="Constantia"/>
                <a:buChar char="•"/>
              </a:pPr>
              <a:r>
                <a:rPr lang="uk-UA" sz="2800" b="0" i="0" u="none" strike="noStrike" cap="none" dirty="0">
                  <a:solidFill>
                    <a:srgbClr val="002060"/>
                  </a:solidFill>
                  <a:latin typeface="Constantia"/>
                  <a:ea typeface="Constantia"/>
                  <a:cs typeface="Constantia"/>
                  <a:sym typeface="Constantia"/>
                </a:rPr>
                <a:t>Їх дія супроводжується соціально-економічним суперечностями</a:t>
              </a:r>
              <a:endParaRPr sz="2800" b="0" i="0" u="none" strike="noStrike" cap="none" dirty="0">
                <a:solidFill>
                  <a:srgbClr val="002060"/>
                </a:solidFill>
                <a:latin typeface="Constantia"/>
                <a:ea typeface="Constantia"/>
                <a:cs typeface="Constantia"/>
                <a:sym typeface="Constantia"/>
              </a:endParaRPr>
            </a:p>
          </p:txBody>
        </p:sp>
        <p:sp>
          <p:nvSpPr>
            <p:cNvPr id="301" name="Google Shape;301;p34"/>
            <p:cNvSpPr/>
            <p:nvPr/>
          </p:nvSpPr>
          <p:spPr>
            <a:xfrm>
              <a:off x="7952" y="3250697"/>
              <a:ext cx="2933009" cy="2722767"/>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4"/>
            <p:cNvSpPr txBox="1"/>
            <p:nvPr/>
          </p:nvSpPr>
          <p:spPr>
            <a:xfrm>
              <a:off x="7952" y="3250697"/>
              <a:ext cx="2933009" cy="2722767"/>
            </a:xfrm>
            <a:prstGeom prst="rect">
              <a:avLst/>
            </a:prstGeom>
            <a:noFill/>
            <a:ln>
              <a:noFill/>
            </a:ln>
          </p:spPr>
          <p:txBody>
            <a:bodyPr spcFirstLastPara="1" wrap="square" lIns="137150" tIns="68575" rIns="137150" bIns="68575" anchor="ctr" anchorCtr="0">
              <a:noAutofit/>
            </a:bodyPr>
            <a:lstStyle/>
            <a:p>
              <a:pPr marL="0" marR="0" lvl="0" indent="0" algn="ctr" rtl="0">
                <a:lnSpc>
                  <a:spcPct val="90000"/>
                </a:lnSpc>
                <a:spcBef>
                  <a:spcPts val="0"/>
                </a:spcBef>
                <a:spcAft>
                  <a:spcPts val="0"/>
                </a:spcAft>
                <a:buNone/>
              </a:pPr>
              <a:r>
                <a:rPr lang="uk-UA" sz="3600" b="0" i="0" u="none" strike="noStrike" cap="none">
                  <a:solidFill>
                    <a:srgbClr val="002060"/>
                  </a:solidFill>
                  <a:latin typeface="Constantia"/>
                  <a:ea typeface="Constantia"/>
                  <a:cs typeface="Constantia"/>
                  <a:sym typeface="Constantia"/>
                </a:rPr>
                <a:t>Економічні закони</a:t>
              </a:r>
              <a:endParaRPr sz="36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5"/>
          <p:cNvSpPr txBox="1">
            <a:spLocks noGrp="1"/>
          </p:cNvSpPr>
          <p:nvPr>
            <p:ph type="title"/>
          </p:nvPr>
        </p:nvSpPr>
        <p:spPr>
          <a:xfrm>
            <a:off x="695436" y="358140"/>
            <a:ext cx="7931224" cy="6012904"/>
          </a:xfrm>
          <a:prstGeom prst="rect">
            <a:avLst/>
          </a:prstGeom>
          <a:solidFill>
            <a:schemeClr val="lt1"/>
          </a:solidFill>
          <a:ln>
            <a:noFill/>
          </a:ln>
        </p:spPr>
        <p:txBody>
          <a:bodyPr spcFirstLastPara="1" wrap="square" lIns="91425" tIns="45700" rIns="91425" bIns="45700" anchor="b" anchorCtr="0">
            <a:noAutofit/>
          </a:bodyPr>
          <a:lstStyle/>
          <a:p>
            <a:pPr marL="0" lvl="0" indent="0" algn="l" rtl="0">
              <a:spcBef>
                <a:spcPts val="0"/>
              </a:spcBef>
              <a:spcAft>
                <a:spcPts val="0"/>
              </a:spcAft>
              <a:buClr>
                <a:srgbClr val="002060"/>
              </a:buClr>
              <a:buSzPts val="4200"/>
              <a:buFont typeface="Constantia"/>
              <a:buNone/>
            </a:pPr>
            <a:r>
              <a:rPr lang="uk-UA">
                <a:solidFill>
                  <a:srgbClr val="002060"/>
                </a:solidFill>
              </a:rPr>
              <a:t>Система економічних законів</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r>
              <a:rPr lang="uk-UA">
                <a:solidFill>
                  <a:srgbClr val="002060"/>
                </a:solidFill>
              </a:rPr>
              <a:t/>
            </a:r>
            <a:br>
              <a:rPr lang="uk-UA">
                <a:solidFill>
                  <a:srgbClr val="002060"/>
                </a:solidFill>
              </a:rPr>
            </a:br>
            <a:endParaRPr/>
          </a:p>
        </p:txBody>
      </p:sp>
      <p:grpSp>
        <p:nvGrpSpPr>
          <p:cNvPr id="308" name="Google Shape;308;p35"/>
          <p:cNvGrpSpPr/>
          <p:nvPr/>
        </p:nvGrpSpPr>
        <p:grpSpPr>
          <a:xfrm>
            <a:off x="695436" y="1536797"/>
            <a:ext cx="7984993" cy="4569264"/>
            <a:chOff x="0" y="1367"/>
            <a:chExt cx="7875248" cy="4569264"/>
          </a:xfrm>
        </p:grpSpPr>
        <p:sp>
          <p:nvSpPr>
            <p:cNvPr id="309" name="Google Shape;309;p35"/>
            <p:cNvSpPr/>
            <p:nvPr/>
          </p:nvSpPr>
          <p:spPr>
            <a:xfrm>
              <a:off x="0" y="1367"/>
              <a:ext cx="7772400" cy="1513844"/>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5"/>
            <p:cNvSpPr txBox="1"/>
            <p:nvPr/>
          </p:nvSpPr>
          <p:spPr>
            <a:xfrm>
              <a:off x="102848" y="133859"/>
              <a:ext cx="7772400" cy="1513844"/>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1" i="0" u="none" strike="noStrike" cap="none" dirty="0">
                  <a:solidFill>
                    <a:srgbClr val="002060"/>
                  </a:solidFill>
                  <a:latin typeface="Constantia"/>
                  <a:ea typeface="Constantia"/>
                  <a:cs typeface="Constantia"/>
                  <a:sym typeface="Constantia"/>
                </a:rPr>
                <a:t>всезагальні</a:t>
              </a:r>
              <a:r>
                <a:rPr lang="uk-UA" sz="2600" b="0" i="0" u="none" strike="noStrike" cap="none" dirty="0">
                  <a:solidFill>
                    <a:srgbClr val="002060"/>
                  </a:solidFill>
                  <a:latin typeface="Constantia"/>
                  <a:ea typeface="Constantia"/>
                  <a:cs typeface="Constantia"/>
                  <a:sym typeface="Constantia"/>
                </a:rPr>
                <a:t> – функціонують у всіх економічних системах ;</a:t>
              </a:r>
              <a:endParaRPr sz="2600" b="0" i="0" u="none" strike="noStrike" cap="none" dirty="0">
                <a:solidFill>
                  <a:srgbClr val="002060"/>
                </a:solidFill>
                <a:latin typeface="Constantia"/>
                <a:ea typeface="Constantia"/>
                <a:cs typeface="Constantia"/>
                <a:sym typeface="Constantia"/>
              </a:endParaRPr>
            </a:p>
          </p:txBody>
        </p:sp>
        <p:sp>
          <p:nvSpPr>
            <p:cNvPr id="311" name="Google Shape;311;p35"/>
            <p:cNvSpPr/>
            <p:nvPr/>
          </p:nvSpPr>
          <p:spPr>
            <a:xfrm>
              <a:off x="1" y="1529077"/>
              <a:ext cx="7772400" cy="1513844"/>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5"/>
            <p:cNvSpPr txBox="1"/>
            <p:nvPr/>
          </p:nvSpPr>
          <p:spPr>
            <a:xfrm>
              <a:off x="102848" y="1504476"/>
              <a:ext cx="7669553" cy="1513844"/>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1" i="0" u="none" strike="noStrike" cap="none" dirty="0">
                  <a:solidFill>
                    <a:srgbClr val="002060"/>
                  </a:solidFill>
                  <a:latin typeface="Constantia"/>
                  <a:ea typeface="Constantia"/>
                  <a:cs typeface="Constantia"/>
                  <a:sym typeface="Constantia"/>
                </a:rPr>
                <a:t>загальні </a:t>
              </a:r>
              <a:r>
                <a:rPr lang="uk-UA" sz="2600" b="0" i="0" u="none" strike="noStrike" cap="none" dirty="0">
                  <a:solidFill>
                    <a:srgbClr val="002060"/>
                  </a:solidFill>
                  <a:latin typeface="Constantia"/>
                  <a:ea typeface="Constantia"/>
                  <a:cs typeface="Constantia"/>
                  <a:sym typeface="Constantia"/>
                </a:rPr>
                <a:t>– функціонують у кількох економічних системах, де існують для них відповідні економічні умови;</a:t>
              </a:r>
              <a:endParaRPr sz="2600" b="0" i="0" u="none" strike="noStrike" cap="none" dirty="0">
                <a:solidFill>
                  <a:srgbClr val="002060"/>
                </a:solidFill>
                <a:latin typeface="Constantia"/>
                <a:ea typeface="Constantia"/>
                <a:cs typeface="Constantia"/>
                <a:sym typeface="Constantia"/>
              </a:endParaRPr>
            </a:p>
          </p:txBody>
        </p:sp>
        <p:sp>
          <p:nvSpPr>
            <p:cNvPr id="313" name="Google Shape;313;p35"/>
            <p:cNvSpPr/>
            <p:nvPr/>
          </p:nvSpPr>
          <p:spPr>
            <a:xfrm>
              <a:off x="1" y="3056787"/>
              <a:ext cx="7772400" cy="1513844"/>
            </a:xfrm>
            <a:prstGeom prst="roundRect">
              <a:avLst>
                <a:gd name="adj" fmla="val 16667"/>
              </a:avLst>
            </a:prstGeom>
            <a:solidFill>
              <a:srgbClr val="FFC000"/>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5"/>
            <p:cNvSpPr txBox="1"/>
            <p:nvPr/>
          </p:nvSpPr>
          <p:spPr>
            <a:xfrm>
              <a:off x="1" y="3056787"/>
              <a:ext cx="7772400" cy="1513844"/>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None/>
              </a:pPr>
              <a:r>
                <a:rPr lang="uk-UA" sz="3200" b="1" i="0" u="none" strike="noStrike" cap="none">
                  <a:solidFill>
                    <a:srgbClr val="002060"/>
                  </a:solidFill>
                  <a:latin typeface="Constantia"/>
                  <a:ea typeface="Constantia"/>
                  <a:cs typeface="Constantia"/>
                  <a:sym typeface="Constantia"/>
                </a:rPr>
                <a:t>специфічні</a:t>
              </a:r>
              <a:r>
                <a:rPr lang="uk-UA" sz="2800" b="0" i="0" u="none" strike="noStrike" cap="none">
                  <a:solidFill>
                    <a:srgbClr val="002060"/>
                  </a:solidFill>
                  <a:latin typeface="Constantia"/>
                  <a:ea typeface="Constantia"/>
                  <a:cs typeface="Constantia"/>
                  <a:sym typeface="Constantia"/>
                </a:rPr>
                <a:t> – функціонують у межах однієї  економічної системи.</a:t>
              </a:r>
              <a:endParaRPr sz="2800" b="0" i="0" u="none" strike="noStrike" cap="none">
                <a:solidFill>
                  <a:srgbClr val="002060"/>
                </a:solidFill>
                <a:latin typeface="Constantia"/>
                <a:ea typeface="Constantia"/>
                <a:cs typeface="Constantia"/>
                <a:sym typeface="Constantia"/>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6"/>
          <p:cNvSpPr txBox="1">
            <a:spLocks noGrp="1"/>
          </p:cNvSpPr>
          <p:nvPr>
            <p:ph type="body" idx="1"/>
          </p:nvPr>
        </p:nvSpPr>
        <p:spPr>
          <a:xfrm>
            <a:off x="457200" y="548680"/>
            <a:ext cx="8229600" cy="5547320"/>
          </a:xfrm>
          <a:prstGeom prst="rect">
            <a:avLst/>
          </a:prstGeom>
          <a:solidFill>
            <a:schemeClr val="lt1"/>
          </a:solidFill>
          <a:ln>
            <a:noFill/>
          </a:ln>
        </p:spPr>
        <p:txBody>
          <a:bodyPr spcFirstLastPara="1" wrap="square" lIns="91425" tIns="45700" rIns="91425" bIns="45700" anchor="t" anchorCtr="0">
            <a:noAutofit/>
          </a:bodyPr>
          <a:lstStyle/>
          <a:p>
            <a:pPr marL="274320" lvl="0" indent="-274320" algn="l" rtl="0">
              <a:spcBef>
                <a:spcPts val="0"/>
              </a:spcBef>
              <a:spcAft>
                <a:spcPts val="0"/>
              </a:spcAft>
              <a:buSzPts val="2720"/>
              <a:buChar char="⚫"/>
            </a:pPr>
            <a:r>
              <a:rPr lang="uk-UA" sz="3200" b="1">
                <a:solidFill>
                  <a:srgbClr val="002060"/>
                </a:solidFill>
              </a:rPr>
              <a:t>Економічні принципи – </a:t>
            </a:r>
            <a:r>
              <a:rPr lang="uk-UA" sz="3200">
                <a:solidFill>
                  <a:srgbClr val="002060"/>
                </a:solidFill>
              </a:rPr>
              <a:t>теоретичні узагальнення, що містять певні припущення, які відображають загальні тенденції розвитку економічної системи. </a:t>
            </a:r>
            <a:endParaRPr/>
          </a:p>
          <a:p>
            <a:pPr marL="274320" lvl="0" indent="-274320" algn="l" rtl="0">
              <a:spcBef>
                <a:spcPts val="600"/>
              </a:spcBef>
              <a:spcAft>
                <a:spcPts val="0"/>
              </a:spcAft>
              <a:buSzPts val="2720"/>
              <a:buChar char="⚫"/>
            </a:pPr>
            <a:r>
              <a:rPr lang="uk-UA" sz="3200" b="1">
                <a:solidFill>
                  <a:srgbClr val="002060"/>
                </a:solidFill>
              </a:rPr>
              <a:t>Економічні категорії</a:t>
            </a:r>
            <a:r>
              <a:rPr lang="uk-UA" sz="3200">
                <a:solidFill>
                  <a:srgbClr val="002060"/>
                </a:solidFill>
              </a:rPr>
              <a:t>  - абстрактні, логічні, теоретичні поняття, які в узагальненому вигляді виражають суттєві властивості економічних явищ та процесів. </a:t>
            </a:r>
            <a:endParaRPr sz="3200">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algn="just" rtl="0">
              <a:spcBef>
                <a:spcPts val="0"/>
              </a:spcBef>
              <a:spcAft>
                <a:spcPts val="0"/>
              </a:spcAft>
              <a:buSzPts val="2720"/>
              <a:buChar char="⚫"/>
            </a:pPr>
            <a:r>
              <a:rPr lang="uk-UA" sz="2400" b="1" i="1" dirty="0" smtClean="0">
                <a:solidFill>
                  <a:srgbClr val="002060"/>
                </a:solidFill>
              </a:rPr>
              <a:t>Господарська система, яка забезпечує потреби людей і суспільства шляхом створення і використання необхідних життєвих благ.</a:t>
            </a:r>
          </a:p>
          <a:p>
            <a:pPr marL="274320" lvl="0" indent="-274320" algn="just" rtl="0">
              <a:spcBef>
                <a:spcPts val="0"/>
              </a:spcBef>
              <a:spcAft>
                <a:spcPts val="0"/>
              </a:spcAft>
              <a:buSzPts val="2720"/>
              <a:buChar char="⚫"/>
            </a:pPr>
            <a:endParaRPr lang="uk-UA" sz="2400" b="1" i="1" dirty="0" smtClean="0">
              <a:solidFill>
                <a:srgbClr val="002060"/>
              </a:solidFill>
            </a:endParaRPr>
          </a:p>
          <a:p>
            <a:pPr marL="274320" lvl="0" indent="-274320" algn="just" rtl="0">
              <a:spcBef>
                <a:spcPts val="0"/>
              </a:spcBef>
              <a:spcAft>
                <a:spcPts val="0"/>
              </a:spcAft>
              <a:buSzPts val="2720"/>
              <a:buChar char="⚫"/>
            </a:pPr>
            <a:r>
              <a:rPr lang="uk-UA" sz="2400" i="1" dirty="0" smtClean="0">
                <a:solidFill>
                  <a:srgbClr val="002060"/>
                </a:solidFill>
              </a:rPr>
              <a:t>Сучасну економіку розглядають як:</a:t>
            </a:r>
          </a:p>
          <a:p>
            <a:pPr marL="274320" lvl="0" indent="-274320" algn="just" rtl="0">
              <a:spcBef>
                <a:spcPts val="0"/>
              </a:spcBef>
              <a:spcAft>
                <a:spcPts val="0"/>
              </a:spcAft>
              <a:buSzPts val="2720"/>
              <a:buChar char="⚫"/>
            </a:pPr>
            <a:r>
              <a:rPr lang="uk-UA" sz="2400" i="1" dirty="0" smtClean="0">
                <a:solidFill>
                  <a:srgbClr val="002060"/>
                </a:solidFill>
              </a:rPr>
              <a:t>1) це сфера діяльності людей та суспільних відносин;</a:t>
            </a:r>
          </a:p>
          <a:p>
            <a:pPr marL="274320" lvl="0" indent="-274320" algn="just" rtl="0">
              <a:spcBef>
                <a:spcPts val="0"/>
              </a:spcBef>
              <a:spcAft>
                <a:spcPts val="0"/>
              </a:spcAft>
              <a:buSzPts val="2720"/>
              <a:buChar char="⚫"/>
            </a:pPr>
            <a:r>
              <a:rPr lang="uk-UA" sz="2400" i="1" dirty="0" smtClean="0">
                <a:solidFill>
                  <a:srgbClr val="002060"/>
                </a:solidFill>
              </a:rPr>
              <a:t>2) це комплекс народного господарства;</a:t>
            </a:r>
          </a:p>
          <a:p>
            <a:pPr marL="274320" lvl="0" indent="-274320" algn="just" rtl="0">
              <a:spcBef>
                <a:spcPts val="0"/>
              </a:spcBef>
              <a:spcAft>
                <a:spcPts val="0"/>
              </a:spcAft>
              <a:buSzPts val="2720"/>
              <a:buChar char="⚫"/>
            </a:pPr>
            <a:r>
              <a:rPr lang="uk-UA" sz="2400" i="1" dirty="0" smtClean="0">
                <a:solidFill>
                  <a:srgbClr val="002060"/>
                </a:solidFill>
              </a:rPr>
              <a:t>3) це наука про створення і розподіл споживчих благ.</a:t>
            </a:r>
          </a:p>
          <a:p>
            <a:pPr marL="274320" lvl="0" indent="-274320" algn="just" rtl="0">
              <a:spcBef>
                <a:spcPts val="0"/>
              </a:spcBef>
              <a:spcAft>
                <a:spcPts val="0"/>
              </a:spcAft>
              <a:buSzPts val="2720"/>
              <a:buChar char="⚫"/>
            </a:pPr>
            <a:endParaRPr sz="2400"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80"/>
            <a:ext cx="8229600" cy="822920"/>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dirty="0" smtClean="0">
                <a:solidFill>
                  <a:srgbClr val="002060"/>
                </a:solidFill>
              </a:rPr>
              <a:t>Економіка – це:</a:t>
            </a:r>
            <a:endParaRPr dirty="0">
              <a:solidFill>
                <a:srgbClr val="002060"/>
              </a:solidFill>
            </a:endParaRPr>
          </a:p>
        </p:txBody>
      </p:sp>
    </p:spTree>
    <p:extLst>
      <p:ext uri="{BB962C8B-B14F-4D97-AF65-F5344CB8AC3E}">
        <p14:creationId xmlns:p14="http://schemas.microsoft.com/office/powerpoint/2010/main" val="2468726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7"/>
          <p:cNvSpPr txBox="1">
            <a:spLocks noGrp="1"/>
          </p:cNvSpPr>
          <p:nvPr>
            <p:ph type="body" idx="1"/>
          </p:nvPr>
        </p:nvSpPr>
        <p:spPr>
          <a:xfrm>
            <a:off x="467544" y="1412776"/>
            <a:ext cx="8229600" cy="4752528"/>
          </a:xfrm>
          <a:prstGeom prst="rect">
            <a:avLst/>
          </a:prstGeom>
          <a:solidFill>
            <a:schemeClr val="lt1"/>
          </a:solidFill>
          <a:ln>
            <a:noFill/>
          </a:ln>
        </p:spPr>
        <p:txBody>
          <a:bodyPr spcFirstLastPara="1" wrap="square" lIns="91425" tIns="45700" rIns="91425" bIns="45700" anchor="t" anchorCtr="0">
            <a:noAutofit/>
          </a:bodyPr>
          <a:lstStyle/>
          <a:p>
            <a:pPr marL="274320" lvl="0" indent="-133985" algn="l" rtl="0">
              <a:spcBef>
                <a:spcPts val="0"/>
              </a:spcBef>
              <a:spcAft>
                <a:spcPts val="0"/>
              </a:spcAft>
              <a:buSzPts val="2210"/>
              <a:buNone/>
            </a:pPr>
            <a:endParaRPr/>
          </a:p>
          <a:p>
            <a:pPr marL="274320" lvl="0" indent="-133985" algn="l" rtl="0">
              <a:spcBef>
                <a:spcPts val="600"/>
              </a:spcBef>
              <a:spcAft>
                <a:spcPts val="0"/>
              </a:spcAft>
              <a:buSzPts val="2210"/>
              <a:buNone/>
            </a:pPr>
            <a:endParaRPr/>
          </a:p>
        </p:txBody>
      </p:sp>
      <p:sp>
        <p:nvSpPr>
          <p:cNvPr id="114" name="Google Shape;114;p17"/>
          <p:cNvSpPr txBox="1">
            <a:spLocks noGrp="1"/>
          </p:cNvSpPr>
          <p:nvPr>
            <p:ph type="title"/>
          </p:nvPr>
        </p:nvSpPr>
        <p:spPr>
          <a:xfrm>
            <a:off x="467544" y="548680"/>
            <a:ext cx="8229600" cy="1219200"/>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3780"/>
              <a:buFont typeface="Constantia"/>
              <a:buNone/>
            </a:pPr>
            <a:r>
              <a:rPr lang="uk-UA" sz="3780">
                <a:solidFill>
                  <a:srgbClr val="002060"/>
                </a:solidFill>
              </a:rPr>
              <a:t>Еволюція назви економічної науки</a:t>
            </a:r>
            <a:br>
              <a:rPr lang="uk-UA" sz="3780">
                <a:solidFill>
                  <a:srgbClr val="002060"/>
                </a:solidFill>
              </a:rPr>
            </a:br>
            <a:endParaRPr sz="3780">
              <a:solidFill>
                <a:srgbClr val="002060"/>
              </a:solidFill>
            </a:endParaRPr>
          </a:p>
        </p:txBody>
      </p:sp>
      <p:sp>
        <p:nvSpPr>
          <p:cNvPr id="115" name="Google Shape;115;p17"/>
          <p:cNvSpPr/>
          <p:nvPr/>
        </p:nvSpPr>
        <p:spPr>
          <a:xfrm>
            <a:off x="1835696" y="1484784"/>
            <a:ext cx="5472608" cy="864096"/>
          </a:xfrm>
          <a:prstGeom prst="rect">
            <a:avLst/>
          </a:prstGeom>
          <a:solidFill>
            <a:srgbClr val="FFC000"/>
          </a:solidFill>
          <a:ln w="38100" cap="flat" cmpd="sng">
            <a:solidFill>
              <a:srgbClr val="00206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800" b="0" i="0" u="none" strike="noStrike" cap="none">
                <a:solidFill>
                  <a:srgbClr val="000000"/>
                </a:solidFill>
                <a:latin typeface="Constantia"/>
                <a:ea typeface="Constantia"/>
                <a:cs typeface="Constantia"/>
                <a:sym typeface="Constantia"/>
              </a:rPr>
              <a:t>Економія (Арістотель)</a:t>
            </a:r>
            <a:endParaRPr sz="2800" b="0" i="0" u="none" strike="noStrike" cap="none">
              <a:solidFill>
                <a:srgbClr val="000000"/>
              </a:solidFill>
              <a:latin typeface="Constantia"/>
              <a:ea typeface="Constantia"/>
              <a:cs typeface="Constantia"/>
              <a:sym typeface="Constantia"/>
            </a:endParaRPr>
          </a:p>
        </p:txBody>
      </p:sp>
      <p:sp>
        <p:nvSpPr>
          <p:cNvPr id="116" name="Google Shape;116;p17"/>
          <p:cNvSpPr/>
          <p:nvPr/>
        </p:nvSpPr>
        <p:spPr>
          <a:xfrm>
            <a:off x="1835696" y="2780928"/>
            <a:ext cx="5544616" cy="1440160"/>
          </a:xfrm>
          <a:prstGeom prst="rect">
            <a:avLst/>
          </a:prstGeom>
          <a:solidFill>
            <a:srgbClr val="FFC000"/>
          </a:solidFill>
          <a:ln w="38100" cap="flat" cmpd="sng">
            <a:solidFill>
              <a:srgbClr val="0070C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800" b="0" i="0" u="none" strike="noStrike" cap="none">
                <a:solidFill>
                  <a:srgbClr val="000000"/>
                </a:solidFill>
                <a:latin typeface="Constantia"/>
                <a:ea typeface="Constantia"/>
                <a:cs typeface="Constantia"/>
                <a:sym typeface="Constantia"/>
              </a:rPr>
              <a:t>Політична</a:t>
            </a:r>
            <a:r>
              <a:rPr lang="uk-UA" sz="2800" b="0" i="0" u="none" strike="noStrike" cap="none">
                <a:solidFill>
                  <a:schemeClr val="lt1"/>
                </a:solidFill>
                <a:latin typeface="Constantia"/>
                <a:ea typeface="Constantia"/>
                <a:cs typeface="Constantia"/>
                <a:sym typeface="Constantia"/>
              </a:rPr>
              <a:t> </a:t>
            </a:r>
            <a:r>
              <a:rPr lang="uk-UA" sz="2800" b="0" i="0" u="none" strike="noStrike" cap="none">
                <a:solidFill>
                  <a:srgbClr val="000000"/>
                </a:solidFill>
                <a:latin typeface="Constantia"/>
                <a:ea typeface="Constantia"/>
                <a:cs typeface="Constantia"/>
                <a:sym typeface="Constantia"/>
              </a:rPr>
              <a:t>економія (А.Монкретьєн «Трактат політичної економії», 1615 р.)</a:t>
            </a:r>
            <a:endParaRPr sz="2800" b="0" i="0" u="none" strike="noStrike" cap="none">
              <a:solidFill>
                <a:srgbClr val="000000"/>
              </a:solidFill>
              <a:latin typeface="Constantia"/>
              <a:ea typeface="Constantia"/>
              <a:cs typeface="Constantia"/>
              <a:sym typeface="Constantia"/>
            </a:endParaRPr>
          </a:p>
        </p:txBody>
      </p:sp>
      <p:sp>
        <p:nvSpPr>
          <p:cNvPr id="117" name="Google Shape;117;p17"/>
          <p:cNvSpPr/>
          <p:nvPr/>
        </p:nvSpPr>
        <p:spPr>
          <a:xfrm>
            <a:off x="5508104" y="4869160"/>
            <a:ext cx="2160240" cy="1080120"/>
          </a:xfrm>
          <a:prstGeom prst="rect">
            <a:avLst/>
          </a:prstGeom>
          <a:solidFill>
            <a:srgbClr val="FFC000"/>
          </a:solidFill>
          <a:ln w="38100" cap="flat" cmpd="sng">
            <a:solidFill>
              <a:srgbClr val="0070C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800" b="0" i="0" u="none" strike="noStrike" cap="none">
                <a:solidFill>
                  <a:srgbClr val="000000"/>
                </a:solidFill>
                <a:latin typeface="Constantia"/>
                <a:ea typeface="Constantia"/>
                <a:cs typeface="Constantia"/>
                <a:sym typeface="Constantia"/>
              </a:rPr>
              <a:t>Економікс</a:t>
            </a:r>
            <a:endParaRPr sz="2800" b="0" i="0" u="none" strike="noStrike" cap="none">
              <a:solidFill>
                <a:srgbClr val="000000"/>
              </a:solidFill>
              <a:latin typeface="Constantia"/>
              <a:ea typeface="Constantia"/>
              <a:cs typeface="Constantia"/>
              <a:sym typeface="Constantia"/>
            </a:endParaRPr>
          </a:p>
        </p:txBody>
      </p:sp>
      <p:sp>
        <p:nvSpPr>
          <p:cNvPr id="118" name="Google Shape;118;p17"/>
          <p:cNvSpPr/>
          <p:nvPr/>
        </p:nvSpPr>
        <p:spPr>
          <a:xfrm>
            <a:off x="1835696" y="4869160"/>
            <a:ext cx="2160240" cy="1080120"/>
          </a:xfrm>
          <a:prstGeom prst="rect">
            <a:avLst/>
          </a:prstGeom>
          <a:solidFill>
            <a:srgbClr val="FFC000"/>
          </a:solidFill>
          <a:ln w="38100" cap="flat" cmpd="sng">
            <a:solidFill>
              <a:srgbClr val="0070C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800" b="0" i="0" u="none" strike="noStrike" cap="none">
                <a:solidFill>
                  <a:srgbClr val="000000"/>
                </a:solidFill>
                <a:latin typeface="Constantia"/>
                <a:ea typeface="Constantia"/>
                <a:cs typeface="Constantia"/>
                <a:sym typeface="Constantia"/>
              </a:rPr>
              <a:t>Економічна теорія</a:t>
            </a:r>
            <a:endParaRPr sz="2800" b="0" i="0" u="none" strike="noStrike" cap="none">
              <a:solidFill>
                <a:srgbClr val="000000"/>
              </a:solidFill>
              <a:latin typeface="Constantia"/>
              <a:ea typeface="Constantia"/>
              <a:cs typeface="Constantia"/>
              <a:sym typeface="Constantia"/>
            </a:endParaRPr>
          </a:p>
        </p:txBody>
      </p:sp>
      <p:sp>
        <p:nvSpPr>
          <p:cNvPr id="119" name="Google Shape;119;p17"/>
          <p:cNvSpPr/>
          <p:nvPr/>
        </p:nvSpPr>
        <p:spPr>
          <a:xfrm rot="5400000">
            <a:off x="6207612" y="4344532"/>
            <a:ext cx="648072" cy="401184"/>
          </a:xfrm>
          <a:prstGeom prst="rightArrow">
            <a:avLst>
              <a:gd name="adj1" fmla="val 50000"/>
              <a:gd name="adj2" fmla="val 50000"/>
            </a:avLst>
          </a:prstGeom>
          <a:solidFill>
            <a:schemeClr val="accent1"/>
          </a:solidFill>
          <a:ln w="38100" cap="flat" cmpd="sng">
            <a:solidFill>
              <a:srgbClr val="99341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nstantia"/>
              <a:ea typeface="Constantia"/>
              <a:cs typeface="Constantia"/>
              <a:sym typeface="Constantia"/>
            </a:endParaRPr>
          </a:p>
        </p:txBody>
      </p:sp>
      <p:sp>
        <p:nvSpPr>
          <p:cNvPr id="120" name="Google Shape;120;p17"/>
          <p:cNvSpPr/>
          <p:nvPr/>
        </p:nvSpPr>
        <p:spPr>
          <a:xfrm rot="5400000">
            <a:off x="4391980" y="2456892"/>
            <a:ext cx="360040" cy="288032"/>
          </a:xfrm>
          <a:prstGeom prst="rightArrow">
            <a:avLst>
              <a:gd name="adj1" fmla="val 50000"/>
              <a:gd name="adj2" fmla="val 50000"/>
            </a:avLst>
          </a:prstGeom>
          <a:solidFill>
            <a:schemeClr val="accent1"/>
          </a:solidFill>
          <a:ln w="38100" cap="flat" cmpd="sng">
            <a:solidFill>
              <a:srgbClr val="99341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nstantia"/>
              <a:ea typeface="Constantia"/>
              <a:cs typeface="Constantia"/>
              <a:sym typeface="Constantia"/>
            </a:endParaRPr>
          </a:p>
        </p:txBody>
      </p:sp>
      <p:sp>
        <p:nvSpPr>
          <p:cNvPr id="121" name="Google Shape;121;p17"/>
          <p:cNvSpPr/>
          <p:nvPr/>
        </p:nvSpPr>
        <p:spPr>
          <a:xfrm rot="5400000">
            <a:off x="2483768" y="4365104"/>
            <a:ext cx="648072" cy="360040"/>
          </a:xfrm>
          <a:prstGeom prst="rightArrow">
            <a:avLst>
              <a:gd name="adj1" fmla="val 50000"/>
              <a:gd name="adj2" fmla="val 50000"/>
            </a:avLst>
          </a:prstGeom>
          <a:solidFill>
            <a:schemeClr val="accent1"/>
          </a:solidFill>
          <a:ln w="38100" cap="flat" cmpd="sng">
            <a:solidFill>
              <a:srgbClr val="99341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nstantia"/>
              <a:ea typeface="Constantia"/>
              <a:cs typeface="Constantia"/>
              <a:sym typeface="Constanti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8"/>
          <p:cNvSpPr txBox="1">
            <a:spLocks noGrp="1"/>
          </p:cNvSpPr>
          <p:nvPr>
            <p:ph type="body" idx="1"/>
          </p:nvPr>
        </p:nvSpPr>
        <p:spPr>
          <a:xfrm>
            <a:off x="457200" y="620688"/>
            <a:ext cx="8229600" cy="5475312"/>
          </a:xfrm>
          <a:prstGeom prst="rect">
            <a:avLst/>
          </a:prstGeom>
          <a:solidFill>
            <a:schemeClr val="lt1"/>
          </a:solidFill>
          <a:ln>
            <a:noFill/>
          </a:ln>
        </p:spPr>
        <p:txBody>
          <a:bodyPr spcFirstLastPara="1" wrap="square" lIns="91425" tIns="45700" rIns="91425" bIns="45700" anchor="t" anchorCtr="0">
            <a:noAutofit/>
          </a:bodyPr>
          <a:lstStyle/>
          <a:p>
            <a:pPr marL="274320" lvl="0" indent="-274320" algn="l" rtl="0">
              <a:spcBef>
                <a:spcPts val="0"/>
              </a:spcBef>
              <a:spcAft>
                <a:spcPts val="0"/>
              </a:spcAft>
              <a:buSzPts val="2720"/>
              <a:buNone/>
            </a:pPr>
            <a:endParaRPr sz="3200" b="1" i="1">
              <a:solidFill>
                <a:srgbClr val="002060"/>
              </a:solidFill>
            </a:endParaRPr>
          </a:p>
          <a:p>
            <a:pPr marL="274320" lvl="0" indent="-274320" algn="just" rtl="0">
              <a:spcBef>
                <a:spcPts val="600"/>
              </a:spcBef>
              <a:spcAft>
                <a:spcPts val="0"/>
              </a:spcAft>
              <a:buSzPts val="2720"/>
              <a:buNone/>
            </a:pPr>
            <a:r>
              <a:rPr lang="uk-UA" sz="3200" b="1" i="1">
                <a:solidFill>
                  <a:srgbClr val="002060"/>
                </a:solidFill>
              </a:rPr>
              <a:t>Економічна теорія </a:t>
            </a:r>
            <a:r>
              <a:rPr lang="uk-UA" sz="3200">
                <a:solidFill>
                  <a:srgbClr val="002060"/>
                </a:solidFill>
              </a:rPr>
              <a:t>-  це наука про    основні закономірності розвитку економічної системи, поведінку і діяльність людей у виробництві, розподілі та споживанні благ з метою задоволення своїх потреб. </a:t>
            </a:r>
            <a:endParaRPr/>
          </a:p>
          <a:p>
            <a:pPr marL="274320" lvl="0" indent="-133985" algn="l" rtl="0">
              <a:spcBef>
                <a:spcPts val="600"/>
              </a:spcBef>
              <a:spcAft>
                <a:spcPts val="0"/>
              </a:spcAft>
              <a:buSzPts val="2210"/>
              <a:buNone/>
            </a:pPr>
            <a:endParaRPr>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r>
              <a:rPr lang="uk-UA" sz="3200" i="1" dirty="0">
                <a:solidFill>
                  <a:srgbClr val="002060"/>
                </a:solidFill>
              </a:rPr>
              <a:t>Античність</a:t>
            </a:r>
            <a:r>
              <a:rPr lang="uk-UA" sz="3200" dirty="0">
                <a:solidFill>
                  <a:srgbClr val="002060"/>
                </a:solidFill>
              </a:rPr>
              <a:t> – вчення про ведення домашнього  господарства;</a:t>
            </a:r>
            <a:endParaRPr dirty="0"/>
          </a:p>
          <a:p>
            <a:pPr marL="274320" lvl="0" indent="-274320" rtl="0">
              <a:spcBef>
                <a:spcPts val="600"/>
              </a:spcBef>
              <a:spcAft>
                <a:spcPts val="0"/>
              </a:spcAft>
              <a:buSzPts val="2720"/>
              <a:buChar char="⚫"/>
            </a:pPr>
            <a:r>
              <a:rPr lang="uk-UA" sz="3200" i="1" dirty="0" smtClean="0">
                <a:solidFill>
                  <a:srgbClr val="002060"/>
                </a:solidFill>
              </a:rPr>
              <a:t>Сучасність – </a:t>
            </a:r>
            <a:r>
              <a:rPr lang="uk-UA" sz="3200" dirty="0" smtClean="0">
                <a:solidFill>
                  <a:srgbClr val="002060"/>
                </a:solidFill>
              </a:rPr>
              <a:t>виробничі відносини між людьми (або їх дії) у процесі праці, безпосереднього виробництва товарів і послуг, а також у сфері їх обміну, розподілу і споживання</a:t>
            </a:r>
            <a:endParaRPr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80"/>
            <a:ext cx="8229600" cy="1008112"/>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a:solidFill>
                  <a:srgbClr val="002060"/>
                </a:solidFill>
              </a:rPr>
              <a:t>Предмет економічної теорії</a:t>
            </a:r>
            <a:endParaRPr>
              <a:solidFill>
                <a:srgbClr val="002060"/>
              </a:solidFill>
            </a:endParaRPr>
          </a:p>
        </p:txBody>
      </p:sp>
    </p:spTree>
    <p:extLst>
      <p:ext uri="{BB962C8B-B14F-4D97-AF65-F5344CB8AC3E}">
        <p14:creationId xmlns:p14="http://schemas.microsoft.com/office/powerpoint/2010/main" val="148372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rtl="0">
              <a:spcBef>
                <a:spcPts val="0"/>
              </a:spcBef>
              <a:spcAft>
                <a:spcPts val="0"/>
              </a:spcAft>
              <a:buSzPts val="2720"/>
              <a:buChar char="⚫"/>
            </a:pPr>
            <a:r>
              <a:rPr lang="uk-UA" sz="3200" b="1" i="1" dirty="0" smtClean="0">
                <a:solidFill>
                  <a:srgbClr val="002060"/>
                </a:solidFill>
              </a:rPr>
              <a:t>Виробництво</a:t>
            </a:r>
            <a:r>
              <a:rPr lang="uk-UA" sz="3200" i="1" dirty="0" smtClean="0">
                <a:solidFill>
                  <a:srgbClr val="002060"/>
                </a:solidFill>
              </a:rPr>
              <a:t> – </a:t>
            </a:r>
            <a:r>
              <a:rPr lang="uk-UA" sz="3200" dirty="0" smtClean="0">
                <a:solidFill>
                  <a:srgbClr val="002060"/>
                </a:solidFill>
              </a:rPr>
              <a:t>це процес створення матеріальних благ і послуг (валового продукту), необхідних для задоволення суспільних потреб (особистих і виробничих).</a:t>
            </a:r>
            <a:endParaRPr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79"/>
            <a:ext cx="8229600" cy="1010489"/>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Структурні складові </a:t>
            </a:r>
            <a:br>
              <a:rPr lang="uk-UA" sz="2800" b="1" dirty="0" smtClean="0">
                <a:solidFill>
                  <a:srgbClr val="002060"/>
                </a:solidFill>
              </a:rPr>
            </a:br>
            <a:r>
              <a:rPr lang="uk-UA" sz="2800" b="1" dirty="0" smtClean="0">
                <a:solidFill>
                  <a:srgbClr val="002060"/>
                </a:solidFill>
              </a:rPr>
              <a:t>системи економічних відносин</a:t>
            </a:r>
            <a:endParaRPr sz="2800" b="1" dirty="0">
              <a:solidFill>
                <a:srgbClr val="002060"/>
              </a:solidFill>
            </a:endParaRPr>
          </a:p>
        </p:txBody>
      </p:sp>
    </p:spTree>
    <p:extLst>
      <p:ext uri="{BB962C8B-B14F-4D97-AF65-F5344CB8AC3E}">
        <p14:creationId xmlns:p14="http://schemas.microsoft.com/office/powerpoint/2010/main" val="2428594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body" idx="1"/>
          </p:nvPr>
        </p:nvSpPr>
        <p:spPr>
          <a:xfrm>
            <a:off x="457200" y="1524000"/>
            <a:ext cx="8229600" cy="4857328"/>
          </a:xfrm>
          <a:prstGeom prst="rect">
            <a:avLst/>
          </a:prstGeom>
          <a:solidFill>
            <a:schemeClr val="lt1"/>
          </a:solidFill>
          <a:ln>
            <a:noFill/>
          </a:ln>
        </p:spPr>
        <p:txBody>
          <a:bodyPr spcFirstLastPara="1" wrap="square" lIns="91425" tIns="45700" rIns="91425" bIns="45700" anchor="t" anchorCtr="0">
            <a:noAutofit/>
          </a:bodyPr>
          <a:lstStyle/>
          <a:p>
            <a:pPr marL="274320" lvl="0" indent="-274320" rtl="0">
              <a:spcBef>
                <a:spcPts val="0"/>
              </a:spcBef>
              <a:spcAft>
                <a:spcPts val="0"/>
              </a:spcAft>
              <a:buSzPts val="2720"/>
              <a:buChar char="⚫"/>
            </a:pPr>
            <a:endParaRPr lang="uk-UA" sz="3200" b="1" i="1" dirty="0" smtClean="0">
              <a:solidFill>
                <a:srgbClr val="002060"/>
              </a:solidFill>
            </a:endParaRPr>
          </a:p>
          <a:p>
            <a:pPr marL="274320" lvl="0" indent="-274320" rtl="0">
              <a:spcBef>
                <a:spcPts val="0"/>
              </a:spcBef>
              <a:spcAft>
                <a:spcPts val="0"/>
              </a:spcAft>
              <a:buSzPts val="2720"/>
              <a:buChar char="⚫"/>
            </a:pPr>
            <a:r>
              <a:rPr lang="uk-UA" sz="3200" b="1" i="1" dirty="0" smtClean="0">
                <a:solidFill>
                  <a:srgbClr val="002060"/>
                </a:solidFill>
              </a:rPr>
              <a:t>Розподіл</a:t>
            </a:r>
            <a:r>
              <a:rPr lang="uk-UA" sz="3200" i="1" dirty="0" smtClean="0">
                <a:solidFill>
                  <a:srgbClr val="002060"/>
                </a:solidFill>
              </a:rPr>
              <a:t> – </a:t>
            </a:r>
            <a:r>
              <a:rPr lang="uk-UA" sz="3200" dirty="0" smtClean="0">
                <a:solidFill>
                  <a:srgbClr val="002060"/>
                </a:solidFill>
              </a:rPr>
              <a:t>визначає частку індивідів, підприємств та держави у створеному валовому продукті.</a:t>
            </a:r>
            <a:endParaRPr dirty="0"/>
          </a:p>
          <a:p>
            <a:pPr marL="274320" lvl="0" indent="-133985" algn="l" rtl="0">
              <a:spcBef>
                <a:spcPts val="600"/>
              </a:spcBef>
              <a:spcAft>
                <a:spcPts val="0"/>
              </a:spcAft>
              <a:buSzPts val="2210"/>
              <a:buNone/>
            </a:pPr>
            <a:endParaRPr dirty="0">
              <a:solidFill>
                <a:srgbClr val="002060"/>
              </a:solidFill>
            </a:endParaRPr>
          </a:p>
          <a:p>
            <a:pPr marL="274320" lvl="0" indent="-133985" algn="l" rtl="0">
              <a:spcBef>
                <a:spcPts val="600"/>
              </a:spcBef>
              <a:spcAft>
                <a:spcPts val="0"/>
              </a:spcAft>
              <a:buSzPts val="2210"/>
              <a:buNone/>
            </a:pPr>
            <a:endParaRPr dirty="0">
              <a:solidFill>
                <a:srgbClr val="002060"/>
              </a:solidFill>
            </a:endParaRPr>
          </a:p>
        </p:txBody>
      </p:sp>
      <p:sp>
        <p:nvSpPr>
          <p:cNvPr id="108" name="Google Shape;108;p16"/>
          <p:cNvSpPr txBox="1">
            <a:spLocks noGrp="1"/>
          </p:cNvSpPr>
          <p:nvPr>
            <p:ph type="title"/>
          </p:nvPr>
        </p:nvSpPr>
        <p:spPr>
          <a:xfrm>
            <a:off x="457200" y="548679"/>
            <a:ext cx="8229600" cy="1010489"/>
          </a:xfrm>
          <a:prstGeom prst="rect">
            <a:avLst/>
          </a:prstGeom>
          <a:solidFill>
            <a:schemeClr val="lt1"/>
          </a:solidFill>
          <a:ln>
            <a:noFill/>
          </a:ln>
        </p:spPr>
        <p:txBody>
          <a:bodyPr spcFirstLastPara="1" wrap="square" lIns="91425" tIns="45700" rIns="91425" bIns="45700" anchor="b" anchorCtr="0">
            <a:noAutofit/>
          </a:bodyPr>
          <a:lstStyle/>
          <a:p>
            <a:pPr marL="0" lvl="0" indent="0" algn="ctr" rtl="0">
              <a:spcBef>
                <a:spcPts val="0"/>
              </a:spcBef>
              <a:spcAft>
                <a:spcPts val="0"/>
              </a:spcAft>
              <a:buClr>
                <a:srgbClr val="002060"/>
              </a:buClr>
              <a:buSzPts val="4200"/>
              <a:buFont typeface="Constantia"/>
              <a:buNone/>
            </a:pPr>
            <a:r>
              <a:rPr lang="uk-UA" sz="2800" b="1" dirty="0" smtClean="0">
                <a:solidFill>
                  <a:srgbClr val="002060"/>
                </a:solidFill>
              </a:rPr>
              <a:t>Структурні складові </a:t>
            </a:r>
            <a:br>
              <a:rPr lang="uk-UA" sz="2800" b="1" dirty="0" smtClean="0">
                <a:solidFill>
                  <a:srgbClr val="002060"/>
                </a:solidFill>
              </a:rPr>
            </a:br>
            <a:r>
              <a:rPr lang="uk-UA" sz="2800" b="1" dirty="0" smtClean="0">
                <a:solidFill>
                  <a:srgbClr val="002060"/>
                </a:solidFill>
              </a:rPr>
              <a:t>системи економічних відносин</a:t>
            </a:r>
            <a:endParaRPr sz="2800" b="1" dirty="0">
              <a:solidFill>
                <a:srgbClr val="002060"/>
              </a:solidFill>
            </a:endParaRPr>
          </a:p>
        </p:txBody>
      </p:sp>
    </p:spTree>
    <p:extLst>
      <p:ext uri="{BB962C8B-B14F-4D97-AF65-F5344CB8AC3E}">
        <p14:creationId xmlns:p14="http://schemas.microsoft.com/office/powerpoint/2010/main" val="3196391045"/>
      </p:ext>
    </p:extLst>
  </p:cSld>
  <p:clrMapOvr>
    <a:masterClrMapping/>
  </p:clrMapOvr>
</p:sld>
</file>

<file path=ppt/theme/theme1.xml><?xml version="1.0" encoding="utf-8"?>
<a:theme xmlns:a="http://schemas.openxmlformats.org/drawingml/2006/main" name="Бумажная">
  <a:themeElements>
    <a:clrScheme name="Другая 1">
      <a:dk1>
        <a:srgbClr val="BFBFBF"/>
      </a:dk1>
      <a:lt1>
        <a:srgbClr val="F2F2F2"/>
      </a:lt1>
      <a:dk2>
        <a:srgbClr val="7F7F7F"/>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1360</Words>
  <Application>Microsoft Office PowerPoint</Application>
  <PresentationFormat>Экран (4:3)</PresentationFormat>
  <Paragraphs>203</Paragraphs>
  <Slides>36</Slides>
  <Notes>30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36</vt:i4>
      </vt:variant>
    </vt:vector>
  </HeadingPairs>
  <TitlesOfParts>
    <vt:vector size="45" baseType="lpstr">
      <vt:lpstr>Arial</vt:lpstr>
      <vt:lpstr>Arial Unicode MS</vt:lpstr>
      <vt:lpstr>Constantia</vt:lpstr>
      <vt:lpstr>Times New Roman</vt:lpstr>
      <vt:lpstr>Lucida Calligraphy</vt:lpstr>
      <vt:lpstr>Calibri</vt:lpstr>
      <vt:lpstr>Monotype Corsiva</vt:lpstr>
      <vt:lpstr>Noto Sans Symbols</vt:lpstr>
      <vt:lpstr>Бумажная</vt:lpstr>
      <vt:lpstr>Презентация PowerPoint</vt:lpstr>
      <vt:lpstr> План  1. Предмет, функції та методи економічної теорії. 2. Історія економічної теорії. 3. Економічні категорії, закони та принципи.   </vt:lpstr>
      <vt:lpstr>1. Предмет, функції та методи економічної теорії</vt:lpstr>
      <vt:lpstr>Економіка – це:</vt:lpstr>
      <vt:lpstr>Еволюція назви економічної науки </vt:lpstr>
      <vt:lpstr>Презентация PowerPoint</vt:lpstr>
      <vt:lpstr>Предмет економічної теорії</vt:lpstr>
      <vt:lpstr>Структурні складові  системи економічних відносин</vt:lpstr>
      <vt:lpstr>Структурні складові  системи економічних відносин</vt:lpstr>
      <vt:lpstr>Структурні складові  системи економічних відносин</vt:lpstr>
      <vt:lpstr>Структурні складові  системи економічних відносин</vt:lpstr>
      <vt:lpstr>ЕКОНОМІЧНІ КАТЕГОРІЇ</vt:lpstr>
      <vt:lpstr>ЕКОНОМІЧНІ КАТЕГОРІЇ</vt:lpstr>
      <vt:lpstr>Структура загальної економічної теорії          </vt:lpstr>
      <vt:lpstr>Економічна теорія (А.Сміт)        </vt:lpstr>
      <vt:lpstr>Методи економічної теорії         </vt:lpstr>
      <vt:lpstr>Функції економічної теорії</vt:lpstr>
      <vt:lpstr>Презентация PowerPoint</vt:lpstr>
      <vt:lpstr>Презентация PowerPoint</vt:lpstr>
      <vt:lpstr>Меркантилізм (В. Стаффорд, Т. Ман, А.Монкретьєн)        </vt:lpstr>
      <vt:lpstr>Школа фізіократів  (Ф.Кене, А.Тюрго)       </vt:lpstr>
      <vt:lpstr>Презентация PowerPoint</vt:lpstr>
      <vt:lpstr>Класична політична економія (А.Сміт, Дж. Мілль, С.Сісмонді)        </vt:lpstr>
      <vt:lpstr>Марксизм (К.Маркс, Ф. Енгельс)        </vt:lpstr>
      <vt:lpstr>Маржиналізм        </vt:lpstr>
      <vt:lpstr>Сучасні напрями економічної теорії      </vt:lpstr>
      <vt:lpstr>Презентация PowerPoint</vt:lpstr>
      <vt:lpstr>Кейнсіанство (Дж.Кейнс)       </vt:lpstr>
      <vt:lpstr>Неоконсерватизм        </vt:lpstr>
      <vt:lpstr>Презентация PowerPoint</vt:lpstr>
      <vt:lpstr>Внесок українських вчених  Тихон Федорович Степанов (1795-1847) - професор політичної економії Харківського університету. Він одним із перших розробив курс політичної економії російською мовою. Степанов аналізує такі питання, як предмет політичної економії, суть і джерела багатства, продуктивні й непродуктивні класи, продуктивна й непродуктивна праця, суспільний поділ праці, цінність, капітал, заробітна плата, прибуток, процент, кредит, національний дохід тощо. Він визначає такі категорії, як цінність, багатство. Під капіталом Степанов фактично розуміє засоби виробництва.  Прихильником класичної політичної економії був також професор Київського університету І.В. Вернадський (1821-1884). У своїх працях головну увагу він приділяє критиці кріпосництва і всіх добуржуазних форм виробництва. Після реформи він захищає буржуазні відносини, стає прихильником великого виробництва і великого капіталу, які уможливлюють науково-технічний прогрес. Як прихильник класичної школи в політичній економії, Вернадський заперечував втручання держави в економічне життя. </vt:lpstr>
      <vt:lpstr>Професор Харківського університету Григорій Цехановецький дотримувався засад класичної політичної економії. Він вважав основною сферою дослідження політичної економії обмін, через який здійснюється розподіл. Він писав, що за умов вільного обміну цінність прагне до рівноваги з працею, за браком такого обміну вона ґрунтується, головним чином, на корисності.  Михайло Іванович Туган-Барановський (1865-1919) - вчений зі світовим ім'ям, який зробив значний внесок у розвиток багатьох теоретичних проблем економіки. Туган-Барановський став першовідкривачем сучасної інвестиційної теорії циклів. Ця теорія справила величезний вплив на розвиток політичної економії. Загальновизнаним у світовій економічній літературі є внесок Туган-Барановського в розроблення таких проблем, як теорія розподілу, теорія кооперації, теорія соціалізму та ін.  Видатним економістом-математиком, доробок якого справив величезний вплив на розвиток сучасних економіко-математичних досліджень, був Євген Слуцький (1880- 1948). Він написав низку праць у галузі математичних і математико-статистичних досліджень. Слуцький уперше в економічній літературі поставив питання про необхідність формування особливої науки - праксеології, яка б розробляла принципи раціональної поведінки людей за різних умов. Ідеї Слуцького широко використано в працях зарубіжних економістів Р. Аллена, Дж. Хікса, К. Ерроу, Ж. Дебре та ін.  </vt:lpstr>
      <vt:lpstr> 3. Економічні категорії, закони та принципи</vt:lpstr>
      <vt:lpstr>Презентация PowerPoint</vt:lpstr>
      <vt:lpstr>Система економічних законів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Acer</cp:lastModifiedBy>
  <cp:revision>22</cp:revision>
  <dcterms:modified xsi:type="dcterms:W3CDTF">2023-09-06T10:39:17Z</dcterms:modified>
</cp:coreProperties>
</file>